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1"/>
  </p:notesMasterIdLst>
  <p:handoutMasterIdLst>
    <p:handoutMasterId r:id="rId52"/>
  </p:handoutMasterIdLst>
  <p:sldIdLst>
    <p:sldId id="313" r:id="rId5"/>
    <p:sldId id="276" r:id="rId6"/>
    <p:sldId id="277" r:id="rId7"/>
    <p:sldId id="278" r:id="rId8"/>
    <p:sldId id="279" r:id="rId9"/>
    <p:sldId id="282" r:id="rId10"/>
    <p:sldId id="283" r:id="rId11"/>
    <p:sldId id="281" r:id="rId12"/>
    <p:sldId id="280" r:id="rId13"/>
    <p:sldId id="286" r:id="rId14"/>
    <p:sldId id="284" r:id="rId15"/>
    <p:sldId id="289" r:id="rId16"/>
    <p:sldId id="290" r:id="rId17"/>
    <p:sldId id="285" r:id="rId18"/>
    <p:sldId id="287" r:id="rId19"/>
    <p:sldId id="288" r:id="rId20"/>
    <p:sldId id="291" r:id="rId21"/>
    <p:sldId id="292" r:id="rId22"/>
    <p:sldId id="293" r:id="rId23"/>
    <p:sldId id="294" r:id="rId24"/>
    <p:sldId id="295" r:id="rId25"/>
    <p:sldId id="296" r:id="rId26"/>
    <p:sldId id="297" r:id="rId27"/>
    <p:sldId id="257" r:id="rId28"/>
    <p:sldId id="269" r:id="rId29"/>
    <p:sldId id="258" r:id="rId30"/>
    <p:sldId id="273" r:id="rId31"/>
    <p:sldId id="262" r:id="rId32"/>
    <p:sldId id="263" r:id="rId33"/>
    <p:sldId id="274" r:id="rId34"/>
    <p:sldId id="298" r:id="rId35"/>
    <p:sldId id="299" r:id="rId36"/>
    <p:sldId id="300" r:id="rId37"/>
    <p:sldId id="301" r:id="rId38"/>
    <p:sldId id="312" r:id="rId39"/>
    <p:sldId id="310" r:id="rId40"/>
    <p:sldId id="311" r:id="rId41"/>
    <p:sldId id="302" r:id="rId42"/>
    <p:sldId id="303" r:id="rId43"/>
    <p:sldId id="304" r:id="rId44"/>
    <p:sldId id="305" r:id="rId45"/>
    <p:sldId id="306" r:id="rId46"/>
    <p:sldId id="307" r:id="rId47"/>
    <p:sldId id="308" r:id="rId48"/>
    <p:sldId id="309" r:id="rId49"/>
    <p:sldId id="314" r:id="rId5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735" autoAdjust="0"/>
    <p:restoredTop sz="94660"/>
  </p:normalViewPr>
  <p:slideViewPr>
    <p:cSldViewPr>
      <p:cViewPr varScale="1">
        <p:scale>
          <a:sx n="86" d="100"/>
          <a:sy n="86" d="100"/>
        </p:scale>
        <p:origin x="-96" y="-120"/>
      </p:cViewPr>
      <p:guideLst>
        <p:guide orient="horz" pos="2160"/>
        <p:guide orient="horz" pos="1008"/>
        <p:guide orient="horz" pos="3792"/>
        <p:guide orient="horz" pos="1152"/>
        <p:guide orient="horz" pos="3360"/>
        <p:guide orient="horz" pos="3072"/>
        <p:guide orient="horz" pos="864"/>
        <p:guide orient="horz" pos="528"/>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89" d="100"/>
          <a:sy n="89" d="100"/>
        </p:scale>
        <p:origin x="1992"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ru-RU" sz="1200"/>
            </a:lvl1pPr>
          </a:lstStyle>
          <a:p>
            <a:endParaRPr lang="ru-RU" dirty="0"/>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latinLnBrk="0">
              <a:defRPr lang="ru-RU" sz="1200"/>
            </a:lvl1pPr>
          </a:lstStyle>
          <a:p>
            <a:fld id="{35C272C9-1AD2-4049-8541-55DDDC5F9065}" type="datetime1">
              <a:rPr lang="ru-RU" smtClean="0"/>
              <a:pPr/>
              <a:t>01.12.2015</a:t>
            </a:fld>
            <a:endParaRPr lang="ru-RU" dirty="0"/>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latinLnBrk="0">
              <a:defRPr lang="ru-RU" sz="1200"/>
            </a:lvl1pPr>
          </a:lstStyle>
          <a:p>
            <a:endParaRPr lang="ru-RU" dirty="0"/>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latinLnBrk="0">
              <a:defRPr lang="ru-RU" sz="1200"/>
            </a:lvl1pPr>
          </a:lstStyle>
          <a:p>
            <a:fld id="{7C119DBA-4540-49B3-8FA9-6259387ECF9E}" type="slidenum">
              <a:rPr lang="ru-RU"/>
              <a:pPr/>
              <a:t>‹#›</a:t>
            </a:fld>
            <a:endParaRPr lang="ru-RU" dirty="0"/>
          </a:p>
        </p:txBody>
      </p:sp>
    </p:spTree>
    <p:extLst>
      <p:ext uri="{BB962C8B-B14F-4D97-AF65-F5344CB8AC3E}">
        <p14:creationId xmlns:p14="http://schemas.microsoft.com/office/powerpoint/2010/main" xmlns=""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ru-RU"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ru-RU" sz="1200"/>
            </a:lvl1pPr>
          </a:lstStyle>
          <a:p>
            <a:fld id="{3562E4CF-425B-4554-A415-D2DCC99E7F6E}" type="datetime1">
              <a:rPr lang="ru-RU" smtClean="0"/>
              <a:pPr/>
              <a:t>01.12.2015</a:t>
            </a:fld>
            <a:endParaRPr lang="ru-RU" dirty="0"/>
          </a:p>
        </p:txBody>
      </p:sp>
      <p:sp>
        <p:nvSpPr>
          <p:cNvPr id="4" name="Образ слайда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ru-RU"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ru-RU" sz="1200"/>
            </a:lvl1pPr>
          </a:lstStyle>
          <a:p>
            <a:fld id="{E3B36274-F2B9-4C45-BBB4-0EDF4CD651A7}" type="slidenum">
              <a:rPr lang="ru-RU" smtClean="0"/>
              <a:pPr/>
              <a:t>‹#›</a:t>
            </a:fld>
            <a:endParaRPr lang="ru-RU" dirty="0"/>
          </a:p>
        </p:txBody>
      </p:sp>
    </p:spTree>
    <p:extLst>
      <p:ext uri="{BB962C8B-B14F-4D97-AF65-F5344CB8AC3E}">
        <p14:creationId xmlns:p14="http://schemas.microsoft.com/office/powerpoint/2010/main" xmlns=""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lang="ru-RU" sz="1200" kern="1200">
        <a:solidFill>
          <a:schemeClr val="tx1"/>
        </a:solidFill>
        <a:latin typeface="+mn-lt"/>
        <a:ea typeface="+mn-ea"/>
        <a:cs typeface="+mn-cs"/>
      </a:defRPr>
    </a:lvl1pPr>
    <a:lvl2pPr marL="457200" algn="l" defTabSz="914400" rtl="0" eaLnBrk="1" latinLnBrk="0" hangingPunct="1">
      <a:defRPr lang="ru-RU" sz="1200" kern="1200">
        <a:solidFill>
          <a:schemeClr val="tx1"/>
        </a:solidFill>
        <a:latin typeface="+mn-lt"/>
        <a:ea typeface="+mn-ea"/>
        <a:cs typeface="+mn-cs"/>
      </a:defRPr>
    </a:lvl2pPr>
    <a:lvl3pPr marL="914400" algn="l" defTabSz="914400" rtl="0" eaLnBrk="1" latinLnBrk="0" hangingPunct="1">
      <a:defRPr lang="ru-RU" sz="1200" kern="1200">
        <a:solidFill>
          <a:schemeClr val="tx1"/>
        </a:solidFill>
        <a:latin typeface="+mn-lt"/>
        <a:ea typeface="+mn-ea"/>
        <a:cs typeface="+mn-cs"/>
      </a:defRPr>
    </a:lvl3pPr>
    <a:lvl4pPr marL="1371600" algn="l" defTabSz="914400" rtl="0" eaLnBrk="1" latinLnBrk="0" hangingPunct="1">
      <a:defRPr lang="ru-RU" sz="1200" kern="1200">
        <a:solidFill>
          <a:schemeClr val="tx1"/>
        </a:solidFill>
        <a:latin typeface="+mn-lt"/>
        <a:ea typeface="+mn-ea"/>
        <a:cs typeface="+mn-cs"/>
      </a:defRPr>
    </a:lvl4pPr>
    <a:lvl5pPr marL="1828800" algn="l" defTabSz="914400" rtl="0" eaLnBrk="1" latinLnBrk="0" hangingPunct="1">
      <a:defRPr lang="ru-RU" sz="1200" kern="1200">
        <a:solidFill>
          <a:schemeClr val="tx1"/>
        </a:solidFill>
        <a:latin typeface="+mn-lt"/>
        <a:ea typeface="+mn-ea"/>
        <a:cs typeface="+mn-cs"/>
      </a:defRPr>
    </a:lvl5pPr>
    <a:lvl6pPr marL="2286000" algn="l" defTabSz="914400" rtl="0" eaLnBrk="1" latinLnBrk="0" hangingPunct="1">
      <a:defRPr lang="ru-RU" sz="1200" kern="1200">
        <a:solidFill>
          <a:schemeClr val="tx1"/>
        </a:solidFill>
        <a:latin typeface="+mn-lt"/>
        <a:ea typeface="+mn-ea"/>
        <a:cs typeface="+mn-cs"/>
      </a:defRPr>
    </a:lvl6pPr>
    <a:lvl7pPr marL="2743200" algn="l" defTabSz="914400" rtl="0" eaLnBrk="1" latinLnBrk="0" hangingPunct="1">
      <a:defRPr lang="ru-RU" sz="1200" kern="1200">
        <a:solidFill>
          <a:schemeClr val="tx1"/>
        </a:solidFill>
        <a:latin typeface="+mn-lt"/>
        <a:ea typeface="+mn-ea"/>
        <a:cs typeface="+mn-cs"/>
      </a:defRPr>
    </a:lvl7pPr>
    <a:lvl8pPr marL="3200400" algn="l" defTabSz="914400" rtl="0" eaLnBrk="1" latinLnBrk="0" hangingPunct="1">
      <a:defRPr lang="ru-RU" sz="1200" kern="1200">
        <a:solidFill>
          <a:schemeClr val="tx1"/>
        </a:solidFill>
        <a:latin typeface="+mn-lt"/>
        <a:ea typeface="+mn-ea"/>
        <a:cs typeface="+mn-cs"/>
      </a:defRPr>
    </a:lvl8pPr>
    <a:lvl9pPr marL="3657600" algn="l" defTabSz="914400" rtl="0" eaLnBrk="1" latinLnBrk="0" hangingPunct="1">
      <a:defRPr lang="ru-RU"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3B36274-F2B9-4C45-BBB4-0EDF4CD651A7}" type="slidenum">
              <a:rPr lang="ru-RU"/>
              <a:pPr/>
              <a:t>24</a:t>
            </a:fld>
            <a:endParaRPr lang="ru-RU"/>
          </a:p>
        </p:txBody>
      </p:sp>
    </p:spTree>
    <p:extLst>
      <p:ext uri="{BB962C8B-B14F-4D97-AF65-F5344CB8AC3E}">
        <p14:creationId xmlns:p14="http://schemas.microsoft.com/office/powerpoint/2010/main" xmlns="" val="1245023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3B36274-F2B9-4C45-BBB4-0EDF4CD651A7}" type="slidenum">
              <a:rPr lang="ru-RU"/>
              <a:pPr/>
              <a:t>25</a:t>
            </a:fld>
            <a:endParaRPr lang="ru-RU"/>
          </a:p>
        </p:txBody>
      </p:sp>
    </p:spTree>
    <p:extLst>
      <p:ext uri="{BB962C8B-B14F-4D97-AF65-F5344CB8AC3E}">
        <p14:creationId xmlns:p14="http://schemas.microsoft.com/office/powerpoint/2010/main" xmlns="" val="278656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3B36274-F2B9-4C45-BBB4-0EDF4CD651A7}" type="slidenum">
              <a:rPr lang="ru-RU"/>
              <a:pPr/>
              <a:t>26</a:t>
            </a:fld>
            <a:endParaRPr lang="ru-RU"/>
          </a:p>
        </p:txBody>
      </p:sp>
    </p:spTree>
    <p:extLst>
      <p:ext uri="{BB962C8B-B14F-4D97-AF65-F5344CB8AC3E}">
        <p14:creationId xmlns:p14="http://schemas.microsoft.com/office/powerpoint/2010/main" xmlns="" val="2405613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3B36274-F2B9-4C45-BBB4-0EDF4CD651A7}" type="slidenum">
              <a:rPr lang="ru-RU"/>
              <a:pPr/>
              <a:t>28</a:t>
            </a:fld>
            <a:endParaRPr lang="ru-RU"/>
          </a:p>
        </p:txBody>
      </p:sp>
    </p:spTree>
    <p:extLst>
      <p:ext uri="{BB962C8B-B14F-4D97-AF65-F5344CB8AC3E}">
        <p14:creationId xmlns:p14="http://schemas.microsoft.com/office/powerpoint/2010/main" xmlns="" val="2189152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3B36274-F2B9-4C45-BBB4-0EDF4CD651A7}" type="slidenum">
              <a:rPr lang="ru-RU"/>
              <a:pPr/>
              <a:t>29</a:t>
            </a:fld>
            <a:endParaRPr lang="ru-RU"/>
          </a:p>
        </p:txBody>
      </p:sp>
    </p:spTree>
    <p:extLst>
      <p:ext uri="{BB962C8B-B14F-4D97-AF65-F5344CB8AC3E}">
        <p14:creationId xmlns:p14="http://schemas.microsoft.com/office/powerpoint/2010/main" xmlns="" val="2912789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Название 1"/>
          <p:cNvSpPr>
            <a:spLocks noGrp="1"/>
          </p:cNvSpPr>
          <p:nvPr>
            <p:ph type="ctrTitle"/>
          </p:nvPr>
        </p:nvSpPr>
        <p:spPr>
          <a:xfrm>
            <a:off x="1522413" y="1371600"/>
            <a:ext cx="9144000" cy="3505200"/>
          </a:xfrm>
        </p:spPr>
        <p:txBody>
          <a:bodyPr>
            <a:noAutofit/>
          </a:bodyPr>
          <a:lstStyle>
            <a:lvl1pPr latinLnBrk="0">
              <a:defRPr lang="ru-RU" sz="7200"/>
            </a:lvl1pPr>
          </a:lstStyle>
          <a:p>
            <a:r>
              <a:rPr lang="ru-RU" dirty="0"/>
              <a:t>Образец заголовка</a:t>
            </a:r>
          </a:p>
        </p:txBody>
      </p:sp>
      <p:sp>
        <p:nvSpPr>
          <p:cNvPr id="3" name="Подзаголовок 2"/>
          <p:cNvSpPr>
            <a:spLocks noGrp="1"/>
          </p:cNvSpPr>
          <p:nvPr>
            <p:ph type="subTitle" idx="1"/>
          </p:nvPr>
        </p:nvSpPr>
        <p:spPr>
          <a:xfrm>
            <a:off x="1522413" y="4953000"/>
            <a:ext cx="8229600" cy="1066800"/>
          </a:xfrm>
        </p:spPr>
        <p:txBody>
          <a:bodyPr>
            <a:normAutofit/>
          </a:bodyPr>
          <a:lstStyle>
            <a:lvl1pPr marL="0" indent="0" algn="l" latinLnBrk="0">
              <a:spcBef>
                <a:spcPts val="0"/>
              </a:spcBef>
              <a:buNone/>
              <a:defRPr lang="ru-RU" sz="2400">
                <a:solidFill>
                  <a:schemeClr val="tx1"/>
                </a:solidFill>
              </a:defRPr>
            </a:lvl1pPr>
            <a:lvl2pPr marL="457200" indent="0" algn="ctr" latinLnBrk="0">
              <a:buNone/>
              <a:defRPr lang="ru-RU">
                <a:solidFill>
                  <a:schemeClr val="tx1">
                    <a:tint val="75000"/>
                  </a:schemeClr>
                </a:solidFill>
              </a:defRPr>
            </a:lvl2pPr>
            <a:lvl3pPr marL="914400" indent="0" algn="ctr" latinLnBrk="0">
              <a:buNone/>
              <a:defRPr lang="ru-RU">
                <a:solidFill>
                  <a:schemeClr val="tx1">
                    <a:tint val="75000"/>
                  </a:schemeClr>
                </a:solidFill>
              </a:defRPr>
            </a:lvl3pPr>
            <a:lvl4pPr marL="1371600" indent="0" algn="ctr" latinLnBrk="0">
              <a:buNone/>
              <a:defRPr lang="ru-RU">
                <a:solidFill>
                  <a:schemeClr val="tx1">
                    <a:tint val="75000"/>
                  </a:schemeClr>
                </a:solidFill>
              </a:defRPr>
            </a:lvl4pPr>
            <a:lvl5pPr marL="1828800" indent="0" algn="ctr" latinLnBrk="0">
              <a:buNone/>
              <a:defRPr lang="ru-RU">
                <a:solidFill>
                  <a:schemeClr val="tx1">
                    <a:tint val="75000"/>
                  </a:schemeClr>
                </a:solidFill>
              </a:defRPr>
            </a:lvl5pPr>
            <a:lvl6pPr marL="2286000" indent="0" algn="ctr" latinLnBrk="0">
              <a:buNone/>
              <a:defRPr lang="ru-RU">
                <a:solidFill>
                  <a:schemeClr val="tx1">
                    <a:tint val="75000"/>
                  </a:schemeClr>
                </a:solidFill>
              </a:defRPr>
            </a:lvl6pPr>
            <a:lvl7pPr marL="2743200" indent="0" algn="ctr" latinLnBrk="0">
              <a:buNone/>
              <a:defRPr lang="ru-RU">
                <a:solidFill>
                  <a:schemeClr val="tx1">
                    <a:tint val="75000"/>
                  </a:schemeClr>
                </a:solidFill>
              </a:defRPr>
            </a:lvl7pPr>
            <a:lvl8pPr marL="3200400" indent="0" algn="ctr" latinLnBrk="0">
              <a:buNone/>
              <a:defRPr lang="ru-RU">
                <a:solidFill>
                  <a:schemeClr val="tx1">
                    <a:tint val="75000"/>
                  </a:schemeClr>
                </a:solidFill>
              </a:defRPr>
            </a:lvl8pPr>
            <a:lvl9pPr marL="3657600" indent="0" algn="ctr" latinLnBrk="0">
              <a:buNone/>
              <a:defRPr lang="ru-RU">
                <a:solidFill>
                  <a:schemeClr val="tx1">
                    <a:tint val="75000"/>
                  </a:schemeClr>
                </a:solidFill>
              </a:defRPr>
            </a:lvl9pPr>
          </a:lstStyle>
          <a:p>
            <a:r>
              <a:rPr lang="ru-RU" dirty="0"/>
              <a:t>Образец подзаголовка</a:t>
            </a:r>
          </a:p>
        </p:txBody>
      </p:sp>
      <p:sp>
        <p:nvSpPr>
          <p:cNvPr id="4" name="Дата 3"/>
          <p:cNvSpPr>
            <a:spLocks noGrp="1"/>
          </p:cNvSpPr>
          <p:nvPr>
            <p:ph type="dt" sz="half" idx="10"/>
          </p:nvPr>
        </p:nvSpPr>
        <p:spPr/>
        <p:txBody>
          <a:bodyPr/>
          <a:lstStyle>
            <a:lvl1pPr>
              <a:defRPr/>
            </a:lvl1pPr>
          </a:lstStyle>
          <a:p>
            <a:fld id="{5C30B5B2-68BC-404C-80AB-FF2B798CC641}" type="datetime1">
              <a:rPr lang="ru-RU" smtClean="0"/>
              <a:pPr/>
              <a:t>01.12.2015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5137D0E-4A4F-4307-8994-C1891D747D59}" type="slidenum">
              <a:rPr lang="ru-RU" smtClean="0"/>
              <a:pPr/>
              <a:t>‹#›</a:t>
            </a:fld>
            <a:endParaRPr lang="ru-RU" dirty="0"/>
          </a:p>
        </p:txBody>
      </p:sp>
    </p:spTree>
    <p:extLst>
      <p:ext uri="{BB962C8B-B14F-4D97-AF65-F5344CB8AC3E}">
        <p14:creationId xmlns:p14="http://schemas.microsoft.com/office/powerpoint/2010/main" xmlns="" val="28568654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Название и вертикальный текс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dirty="0"/>
              <a:t>Образец заголовка</a:t>
            </a:r>
          </a:p>
        </p:txBody>
      </p:sp>
      <p:sp>
        <p:nvSpPr>
          <p:cNvPr id="3" name="Вертикальный текст 2"/>
          <p:cNvSpPr>
            <a:spLocks noGrp="1"/>
          </p:cNvSpPr>
          <p:nvPr>
            <p:ph type="body" orient="vert" idx="1"/>
          </p:nvPr>
        </p:nvSpPr>
        <p:spPr/>
        <p:txBody>
          <a:bodyPr vert="eaVert"/>
          <a:lstStyle>
            <a:lvl5pPr latinLnBrk="0">
              <a:defRPr lang="ru-RU"/>
            </a:lvl5pPr>
            <a:lvl6pPr latinLnBrk="0">
              <a:defRPr lang="ru-RU" baseline="0"/>
            </a:lvl6pPr>
            <a:lvl7pPr latinLnBrk="0">
              <a:defRPr lang="ru-RU" baseline="0"/>
            </a:lvl7pPr>
            <a:lvl8pPr latinLnBrk="0">
              <a:defRPr lang="ru-RU" baseline="0"/>
            </a:lvl8pPr>
            <a:lvl9pPr latinLnBrk="0">
              <a:defRPr lang="ru-RU" baseline="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a:p>
            <a:pPr lvl="5"/>
            <a:r>
              <a:rPr lang="ru-RU" dirty="0"/>
              <a:t>Шестой уровень</a:t>
            </a:r>
          </a:p>
          <a:p>
            <a:pPr lvl="6"/>
            <a:r>
              <a:rPr lang="ru-RU" dirty="0"/>
              <a:t>Седьмой уровень</a:t>
            </a:r>
          </a:p>
          <a:p>
            <a:pPr lvl="7"/>
            <a:r>
              <a:rPr lang="ru-RU" dirty="0"/>
              <a:t>Восьмой уровень</a:t>
            </a:r>
          </a:p>
          <a:p>
            <a:pPr lvl="8"/>
            <a:r>
              <a:rPr lang="ru-RU" dirty="0"/>
              <a:t>Девятый уровень</a:t>
            </a:r>
          </a:p>
        </p:txBody>
      </p:sp>
      <p:sp>
        <p:nvSpPr>
          <p:cNvPr id="4" name="Дата 3"/>
          <p:cNvSpPr>
            <a:spLocks noGrp="1"/>
          </p:cNvSpPr>
          <p:nvPr>
            <p:ph type="dt" sz="half" idx="10"/>
          </p:nvPr>
        </p:nvSpPr>
        <p:spPr/>
        <p:txBody>
          <a:bodyPr/>
          <a:lstStyle>
            <a:lvl1pPr>
              <a:defRPr/>
            </a:lvl1pPr>
          </a:lstStyle>
          <a:p>
            <a:fld id="{32F7FE96-9D1E-4C1A-988D-69C1D505206E}" type="datetime1">
              <a:rPr lang="ru-RU" smtClean="0"/>
              <a:pPr/>
              <a:t>01.12.2015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5137D0E-4A4F-4307-8994-C1891D747D59}" type="slidenum">
              <a:rPr lang="ru-RU" smtClean="0"/>
              <a:pPr/>
              <a:t>‹#›</a:t>
            </a:fld>
            <a:endParaRPr lang="ru-RU" dirty="0"/>
          </a:p>
        </p:txBody>
      </p:sp>
    </p:spTree>
    <p:extLst>
      <p:ext uri="{BB962C8B-B14F-4D97-AF65-F5344CB8AC3E}">
        <p14:creationId xmlns:p14="http://schemas.microsoft.com/office/powerpoint/2010/main" xmlns="" val="1842234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ое название и текст">
    <p:spTree>
      <p:nvGrpSpPr>
        <p:cNvPr id="1" name=""/>
        <p:cNvGrpSpPr/>
        <p:nvPr/>
      </p:nvGrpSpPr>
      <p:grpSpPr>
        <a:xfrm>
          <a:off x="0" y="0"/>
          <a:ext cx="0" cy="0"/>
          <a:chOff x="0" y="0"/>
          <a:chExt cx="0" cy="0"/>
        </a:xfrm>
      </p:grpSpPr>
      <p:sp>
        <p:nvSpPr>
          <p:cNvPr id="2" name="Вертикальное название 1"/>
          <p:cNvSpPr>
            <a:spLocks noGrp="1"/>
          </p:cNvSpPr>
          <p:nvPr>
            <p:ph type="title" orient="vert"/>
          </p:nvPr>
        </p:nvSpPr>
        <p:spPr>
          <a:xfrm>
            <a:off x="9752012" y="533400"/>
            <a:ext cx="1371600" cy="5592764"/>
          </a:xfrm>
        </p:spPr>
        <p:txBody>
          <a:bodyPr vert="eaVert"/>
          <a:lstStyle/>
          <a:p>
            <a:r>
              <a:rPr lang="ru-RU" dirty="0"/>
              <a:t>Образец заголовка</a:t>
            </a:r>
          </a:p>
        </p:txBody>
      </p:sp>
      <p:sp>
        <p:nvSpPr>
          <p:cNvPr id="3" name="Вертикальный текст 2"/>
          <p:cNvSpPr>
            <a:spLocks noGrp="1"/>
          </p:cNvSpPr>
          <p:nvPr>
            <p:ph type="body" orient="vert" idx="1"/>
          </p:nvPr>
        </p:nvSpPr>
        <p:spPr>
          <a:xfrm>
            <a:off x="1522411" y="533400"/>
            <a:ext cx="8077201" cy="5592764"/>
          </a:xfrm>
        </p:spPr>
        <p:txBody>
          <a:bodyPr vert="eaVert"/>
          <a:lstStyle>
            <a:lvl5pPr latinLnBrk="0">
              <a:defRPr lang="ru-RU"/>
            </a:lvl5pPr>
            <a:lvl6pPr latinLnBrk="0">
              <a:defRPr lang="ru-RU"/>
            </a:lvl6pPr>
            <a:lvl7pPr latinLnBrk="0">
              <a:defRPr lang="ru-RU"/>
            </a:lvl7pPr>
            <a:lvl8pPr latinLnBrk="0">
              <a:defRPr lang="ru-RU"/>
            </a:lvl8pPr>
            <a:lvl9pPr latinLnBrk="0">
              <a:defRPr lang="ru-RU"/>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a:p>
            <a:pPr lvl="5"/>
            <a:r>
              <a:rPr lang="ru-RU" dirty="0"/>
              <a:t>Шестой уровень</a:t>
            </a:r>
          </a:p>
          <a:p>
            <a:pPr lvl="6"/>
            <a:r>
              <a:rPr lang="ru-RU" dirty="0"/>
              <a:t>Седьмой уровень</a:t>
            </a:r>
          </a:p>
          <a:p>
            <a:pPr lvl="7"/>
            <a:r>
              <a:rPr lang="ru-RU" dirty="0"/>
              <a:t>Восьмой уровень</a:t>
            </a:r>
          </a:p>
          <a:p>
            <a:pPr lvl="8"/>
            <a:r>
              <a:rPr lang="ru-RU" dirty="0"/>
              <a:t>Девятый уровень</a:t>
            </a:r>
          </a:p>
        </p:txBody>
      </p:sp>
      <p:sp>
        <p:nvSpPr>
          <p:cNvPr id="4" name="Дата 3"/>
          <p:cNvSpPr>
            <a:spLocks noGrp="1"/>
          </p:cNvSpPr>
          <p:nvPr>
            <p:ph type="dt" sz="half" idx="10"/>
          </p:nvPr>
        </p:nvSpPr>
        <p:spPr/>
        <p:txBody>
          <a:bodyPr/>
          <a:lstStyle>
            <a:lvl1pPr>
              <a:defRPr/>
            </a:lvl1pPr>
          </a:lstStyle>
          <a:p>
            <a:fld id="{B9FBD69D-1983-4105-B4C7-3D0FF07F9857}" type="datetime1">
              <a:rPr lang="ru-RU" smtClean="0"/>
              <a:pPr/>
              <a:t>01.12.2015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5137D0E-4A4F-4307-8994-C1891D747D59}" type="slidenum">
              <a:rPr lang="ru-RU" smtClean="0"/>
              <a:pPr/>
              <a:t>‹#›</a:t>
            </a:fld>
            <a:endParaRPr lang="ru-RU" dirty="0"/>
          </a:p>
        </p:txBody>
      </p:sp>
    </p:spTree>
    <p:extLst>
      <p:ext uri="{BB962C8B-B14F-4D97-AF65-F5344CB8AC3E}">
        <p14:creationId xmlns:p14="http://schemas.microsoft.com/office/powerpoint/2010/main" xmlns="" val="1550182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dirty="0"/>
              <a:t>Образец заголовка</a:t>
            </a:r>
          </a:p>
        </p:txBody>
      </p:sp>
      <p:sp>
        <p:nvSpPr>
          <p:cNvPr id="3" name="Объект 2"/>
          <p:cNvSpPr>
            <a:spLocks noGrp="1"/>
          </p:cNvSpPr>
          <p:nvPr>
            <p:ph idx="1"/>
          </p:nvPr>
        </p:nvSpPr>
        <p:spPr/>
        <p:txBody>
          <a:bodyPr/>
          <a:lstStyle>
            <a:lvl5pPr latinLnBrk="0">
              <a:defRPr lang="ru-RU"/>
            </a:lvl5pPr>
            <a:lvl6pPr latinLnBrk="0">
              <a:defRPr lang="ru-RU" baseline="0"/>
            </a:lvl6pPr>
            <a:lvl7pPr latinLnBrk="0">
              <a:defRPr lang="ru-RU" baseline="0"/>
            </a:lvl7pPr>
            <a:lvl8pPr latinLnBrk="0">
              <a:defRPr lang="ru-RU" baseline="0"/>
            </a:lvl8pPr>
            <a:lvl9pPr latinLnBrk="0">
              <a:defRPr lang="ru-RU" baseline="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a:p>
            <a:pPr lvl="5"/>
            <a:r>
              <a:rPr lang="ru-RU" dirty="0"/>
              <a:t>Шестой уровень</a:t>
            </a:r>
          </a:p>
          <a:p>
            <a:pPr lvl="6"/>
            <a:r>
              <a:rPr lang="ru-RU" dirty="0"/>
              <a:t>Седьмой уровень</a:t>
            </a:r>
          </a:p>
          <a:p>
            <a:pPr lvl="7"/>
            <a:r>
              <a:rPr lang="ru-RU" dirty="0"/>
              <a:t>Восьмой уровень</a:t>
            </a:r>
          </a:p>
          <a:p>
            <a:pPr lvl="8"/>
            <a:r>
              <a:rPr lang="ru-RU" dirty="0"/>
              <a:t>Девятый уровень</a:t>
            </a:r>
          </a:p>
        </p:txBody>
      </p:sp>
      <p:sp>
        <p:nvSpPr>
          <p:cNvPr id="4" name="Дата 3"/>
          <p:cNvSpPr>
            <a:spLocks noGrp="1"/>
          </p:cNvSpPr>
          <p:nvPr>
            <p:ph type="dt" sz="half" idx="10"/>
          </p:nvPr>
        </p:nvSpPr>
        <p:spPr/>
        <p:txBody>
          <a:bodyPr/>
          <a:lstStyle>
            <a:lvl1pPr>
              <a:defRPr/>
            </a:lvl1pPr>
          </a:lstStyle>
          <a:p>
            <a:fld id="{222F0010-1BC5-4E3E-861B-C14CF3CEBC78}" type="datetime1">
              <a:rPr lang="ru-RU" smtClean="0"/>
              <a:pPr/>
              <a:t>01.12.2015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5137D0E-4A4F-4307-8994-C1891D747D59}" type="slidenum">
              <a:rPr lang="ru-RU" smtClean="0"/>
              <a:pPr/>
              <a:t>‹#›</a:t>
            </a:fld>
            <a:endParaRPr lang="ru-RU" dirty="0"/>
          </a:p>
        </p:txBody>
      </p:sp>
    </p:spTree>
    <p:extLst>
      <p:ext uri="{BB962C8B-B14F-4D97-AF65-F5344CB8AC3E}">
        <p14:creationId xmlns:p14="http://schemas.microsoft.com/office/powerpoint/2010/main" xmlns="" val="12994555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522414" y="2514601"/>
            <a:ext cx="9144000" cy="2819400"/>
          </a:xfrm>
        </p:spPr>
        <p:txBody>
          <a:bodyPr anchor="b">
            <a:noAutofit/>
          </a:bodyPr>
          <a:lstStyle>
            <a:lvl1pPr algn="l" latinLnBrk="0">
              <a:defRPr lang="ru-RU" sz="6600" b="0" i="0" cap="none" baseline="0"/>
            </a:lvl1pPr>
          </a:lstStyle>
          <a:p>
            <a:r>
              <a:rPr lang="ru-RU" dirty="0"/>
              <a:t>Образец заголовка</a:t>
            </a:r>
          </a:p>
        </p:txBody>
      </p:sp>
      <p:sp>
        <p:nvSpPr>
          <p:cNvPr id="3" name="Текст 2"/>
          <p:cNvSpPr>
            <a:spLocks noGrp="1"/>
          </p:cNvSpPr>
          <p:nvPr>
            <p:ph type="body" idx="1"/>
          </p:nvPr>
        </p:nvSpPr>
        <p:spPr>
          <a:xfrm>
            <a:off x="1522413" y="990600"/>
            <a:ext cx="8229600" cy="1143000"/>
          </a:xfrm>
        </p:spPr>
        <p:txBody>
          <a:bodyPr anchor="t">
            <a:normAutofit/>
          </a:bodyPr>
          <a:lstStyle>
            <a:lvl1pPr marL="0" indent="0" latinLnBrk="0">
              <a:spcBef>
                <a:spcPts val="0"/>
              </a:spcBef>
              <a:buNone/>
              <a:defRPr lang="ru-RU" sz="2400">
                <a:solidFill>
                  <a:schemeClr val="tx1"/>
                </a:solidFill>
              </a:defRPr>
            </a:lvl1pPr>
            <a:lvl2pPr marL="457200" indent="0" latinLnBrk="0">
              <a:buNone/>
              <a:defRPr lang="ru-RU" sz="1800">
                <a:solidFill>
                  <a:schemeClr val="tx1">
                    <a:tint val="75000"/>
                  </a:schemeClr>
                </a:solidFill>
              </a:defRPr>
            </a:lvl2pPr>
            <a:lvl3pPr marL="914400" indent="0" latinLnBrk="0">
              <a:buNone/>
              <a:defRPr lang="ru-RU" sz="1600">
                <a:solidFill>
                  <a:schemeClr val="tx1">
                    <a:tint val="75000"/>
                  </a:schemeClr>
                </a:solidFill>
              </a:defRPr>
            </a:lvl3pPr>
            <a:lvl4pPr marL="1371600" indent="0" latinLnBrk="0">
              <a:buNone/>
              <a:defRPr lang="ru-RU" sz="1400">
                <a:solidFill>
                  <a:schemeClr val="tx1">
                    <a:tint val="75000"/>
                  </a:schemeClr>
                </a:solidFill>
              </a:defRPr>
            </a:lvl4pPr>
            <a:lvl5pPr marL="1828800" indent="0" latinLnBrk="0">
              <a:buNone/>
              <a:defRPr lang="ru-RU" sz="1400">
                <a:solidFill>
                  <a:schemeClr val="tx1">
                    <a:tint val="75000"/>
                  </a:schemeClr>
                </a:solidFill>
              </a:defRPr>
            </a:lvl5pPr>
            <a:lvl6pPr marL="2286000" indent="0" latinLnBrk="0">
              <a:buNone/>
              <a:defRPr lang="ru-RU" sz="1400">
                <a:solidFill>
                  <a:schemeClr val="tx1">
                    <a:tint val="75000"/>
                  </a:schemeClr>
                </a:solidFill>
              </a:defRPr>
            </a:lvl6pPr>
            <a:lvl7pPr marL="2743200" indent="0" latinLnBrk="0">
              <a:buNone/>
              <a:defRPr lang="ru-RU" sz="1400">
                <a:solidFill>
                  <a:schemeClr val="tx1">
                    <a:tint val="75000"/>
                  </a:schemeClr>
                </a:solidFill>
              </a:defRPr>
            </a:lvl7pPr>
            <a:lvl8pPr marL="3200400" indent="0" latinLnBrk="0">
              <a:buNone/>
              <a:defRPr lang="ru-RU" sz="1400">
                <a:solidFill>
                  <a:schemeClr val="tx1">
                    <a:tint val="75000"/>
                  </a:schemeClr>
                </a:solidFill>
              </a:defRPr>
            </a:lvl8pPr>
            <a:lvl9pPr marL="3657600" indent="0" latinLnBrk="0">
              <a:buNone/>
              <a:defRPr lang="ru-RU" sz="1400">
                <a:solidFill>
                  <a:schemeClr val="tx1">
                    <a:tint val="75000"/>
                  </a:schemeClr>
                </a:solidFill>
              </a:defRPr>
            </a:lvl9pPr>
          </a:lstStyle>
          <a:p>
            <a:pPr lvl="0"/>
            <a:r>
              <a:rPr lang="ru-RU" dirty="0"/>
              <a:t>Образец текста</a:t>
            </a:r>
          </a:p>
        </p:txBody>
      </p:sp>
      <p:sp>
        <p:nvSpPr>
          <p:cNvPr id="4" name="Дата 3"/>
          <p:cNvSpPr>
            <a:spLocks noGrp="1"/>
          </p:cNvSpPr>
          <p:nvPr>
            <p:ph type="dt" sz="half" idx="10"/>
          </p:nvPr>
        </p:nvSpPr>
        <p:spPr/>
        <p:txBody>
          <a:bodyPr/>
          <a:lstStyle>
            <a:lvl1pPr>
              <a:defRPr/>
            </a:lvl1pPr>
          </a:lstStyle>
          <a:p>
            <a:fld id="{AEDDE3F5-FD21-4693-AD6C-F9BA405DA293}" type="datetime1">
              <a:rPr lang="ru-RU" smtClean="0"/>
              <a:pPr/>
              <a:t>01.12.2015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5137D0E-4A4F-4307-8994-C1891D747D59}" type="slidenum">
              <a:rPr lang="ru-RU" smtClean="0"/>
              <a:pPr/>
              <a:t>‹#›</a:t>
            </a:fld>
            <a:endParaRPr lang="ru-RU" dirty="0"/>
          </a:p>
        </p:txBody>
      </p:sp>
    </p:spTree>
    <p:extLst>
      <p:ext uri="{BB962C8B-B14F-4D97-AF65-F5344CB8AC3E}">
        <p14:creationId xmlns:p14="http://schemas.microsoft.com/office/powerpoint/2010/main" xmlns="" val="26069944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522414" y="533400"/>
            <a:ext cx="9601200" cy="1143000"/>
          </a:xfrm>
        </p:spPr>
        <p:txBody>
          <a:bodyPr/>
          <a:lstStyle/>
          <a:p>
            <a:r>
              <a:rPr lang="ru-RU" dirty="0"/>
              <a:t>Образец заголовка</a:t>
            </a:r>
          </a:p>
        </p:txBody>
      </p:sp>
      <p:sp>
        <p:nvSpPr>
          <p:cNvPr id="3" name="Объект 2"/>
          <p:cNvSpPr>
            <a:spLocks noGrp="1"/>
          </p:cNvSpPr>
          <p:nvPr>
            <p:ph sz="half" idx="1"/>
          </p:nvPr>
        </p:nvSpPr>
        <p:spPr>
          <a:xfrm>
            <a:off x="1522414" y="1828800"/>
            <a:ext cx="4645152" cy="4191000"/>
          </a:xfrm>
        </p:spPr>
        <p:txBody>
          <a:bodyPr>
            <a:normAutofit/>
          </a:bodyPr>
          <a:lstStyle>
            <a:lvl1pPr latinLnBrk="0">
              <a:defRPr lang="ru-RU" sz="2000"/>
            </a:lvl1pPr>
            <a:lvl2pPr latinLnBrk="0">
              <a:defRPr lang="ru-RU" sz="1800"/>
            </a:lvl2pPr>
            <a:lvl3pPr latinLnBrk="0">
              <a:defRPr lang="ru-RU" sz="1600"/>
            </a:lvl3pPr>
            <a:lvl4pPr latinLnBrk="0">
              <a:defRPr lang="ru-RU" sz="1400"/>
            </a:lvl4pPr>
            <a:lvl5pPr latinLnBrk="0">
              <a:defRPr lang="ru-RU" sz="1400"/>
            </a:lvl5pPr>
            <a:lvl6pPr latinLnBrk="0">
              <a:defRPr lang="ru-RU" sz="1400"/>
            </a:lvl6pPr>
            <a:lvl7pPr latinLnBrk="0">
              <a:defRPr lang="ru-RU" sz="1400"/>
            </a:lvl7pPr>
            <a:lvl8pPr latinLnBrk="0">
              <a:defRPr lang="ru-RU" sz="1400"/>
            </a:lvl8pPr>
            <a:lvl9pPr latinLnBrk="0">
              <a:defRPr lang="ru-RU" sz="14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a:p>
            <a:pPr lvl="5"/>
            <a:r>
              <a:rPr lang="ru-RU" dirty="0"/>
              <a:t>Шестой уровень</a:t>
            </a:r>
          </a:p>
          <a:p>
            <a:pPr lvl="6"/>
            <a:r>
              <a:rPr lang="ru-RU" dirty="0"/>
              <a:t>Седьмой уровень</a:t>
            </a:r>
          </a:p>
          <a:p>
            <a:pPr lvl="7"/>
            <a:r>
              <a:rPr lang="ru-RU" dirty="0"/>
              <a:t>Восьмой уровень</a:t>
            </a:r>
          </a:p>
          <a:p>
            <a:pPr lvl="8"/>
            <a:r>
              <a:rPr lang="ru-RU" dirty="0"/>
              <a:t>Девятый уровень</a:t>
            </a:r>
          </a:p>
        </p:txBody>
      </p:sp>
      <p:sp>
        <p:nvSpPr>
          <p:cNvPr id="4" name="Объект 3"/>
          <p:cNvSpPr>
            <a:spLocks noGrp="1"/>
          </p:cNvSpPr>
          <p:nvPr>
            <p:ph sz="half" idx="2"/>
          </p:nvPr>
        </p:nvSpPr>
        <p:spPr>
          <a:xfrm>
            <a:off x="6475412" y="1828800"/>
            <a:ext cx="4648201" cy="4191000"/>
          </a:xfrm>
        </p:spPr>
        <p:txBody>
          <a:bodyPr>
            <a:normAutofit/>
          </a:bodyPr>
          <a:lstStyle>
            <a:lvl1pPr latinLnBrk="0">
              <a:defRPr lang="ru-RU" sz="2000"/>
            </a:lvl1pPr>
            <a:lvl2pPr latinLnBrk="0">
              <a:defRPr lang="ru-RU" sz="1800"/>
            </a:lvl2pPr>
            <a:lvl3pPr latinLnBrk="0">
              <a:defRPr lang="ru-RU" sz="1600"/>
            </a:lvl3pPr>
            <a:lvl4pPr latinLnBrk="0">
              <a:defRPr lang="ru-RU" sz="1400"/>
            </a:lvl4pPr>
            <a:lvl5pPr latinLnBrk="0">
              <a:defRPr lang="ru-RU" sz="1400"/>
            </a:lvl5pPr>
            <a:lvl6pPr latinLnBrk="0">
              <a:defRPr lang="ru-RU" sz="1400"/>
            </a:lvl6pPr>
            <a:lvl7pPr latinLnBrk="0">
              <a:defRPr lang="ru-RU" sz="1400"/>
            </a:lvl7pPr>
            <a:lvl8pPr latinLnBrk="0">
              <a:defRPr lang="ru-RU" sz="1400"/>
            </a:lvl8pPr>
            <a:lvl9pPr latinLnBrk="0">
              <a:defRPr lang="ru-RU" sz="14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a:p>
            <a:pPr lvl="5"/>
            <a:r>
              <a:rPr lang="ru-RU" dirty="0"/>
              <a:t>Шестой уровень</a:t>
            </a:r>
          </a:p>
          <a:p>
            <a:pPr lvl="6"/>
            <a:r>
              <a:rPr lang="ru-RU" dirty="0"/>
              <a:t>Седьмой уровень</a:t>
            </a:r>
          </a:p>
          <a:p>
            <a:pPr lvl="7"/>
            <a:r>
              <a:rPr lang="ru-RU" dirty="0"/>
              <a:t>Восьмой уровень</a:t>
            </a:r>
          </a:p>
          <a:p>
            <a:pPr lvl="8"/>
            <a:r>
              <a:rPr lang="ru-RU" dirty="0"/>
              <a:t>Девятый уровень</a:t>
            </a:r>
          </a:p>
        </p:txBody>
      </p:sp>
      <p:sp>
        <p:nvSpPr>
          <p:cNvPr id="5" name="Дата 4"/>
          <p:cNvSpPr>
            <a:spLocks noGrp="1"/>
          </p:cNvSpPr>
          <p:nvPr>
            <p:ph type="dt" sz="half" idx="10"/>
          </p:nvPr>
        </p:nvSpPr>
        <p:spPr/>
        <p:txBody>
          <a:bodyPr/>
          <a:lstStyle>
            <a:lvl1pPr>
              <a:defRPr/>
            </a:lvl1pPr>
          </a:lstStyle>
          <a:p>
            <a:fld id="{D2D014CD-9E16-47E1-B5AD-890BF94EDD8D}" type="datetime1">
              <a:rPr lang="ru-RU" smtClean="0"/>
              <a:pPr/>
              <a:t>01.12.2015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5137D0E-4A4F-4307-8994-C1891D747D59}" type="slidenum">
              <a:rPr lang="ru-RU" smtClean="0"/>
              <a:pPr/>
              <a:t>‹#›</a:t>
            </a:fld>
            <a:endParaRPr lang="ru-RU" dirty="0"/>
          </a:p>
        </p:txBody>
      </p:sp>
    </p:spTree>
    <p:extLst>
      <p:ext uri="{BB962C8B-B14F-4D97-AF65-F5344CB8AC3E}">
        <p14:creationId xmlns:p14="http://schemas.microsoft.com/office/powerpoint/2010/main" xmlns="" val="25769702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522414" y="533400"/>
            <a:ext cx="9601200" cy="1143000"/>
          </a:xfrm>
        </p:spPr>
        <p:txBody>
          <a:bodyPr/>
          <a:lstStyle>
            <a:lvl1pPr latinLnBrk="0">
              <a:defRPr lang="ru-RU"/>
            </a:lvl1pPr>
          </a:lstStyle>
          <a:p>
            <a:r>
              <a:rPr lang="ru-RU" dirty="0"/>
              <a:t>Образец заголовка</a:t>
            </a:r>
          </a:p>
        </p:txBody>
      </p:sp>
      <p:sp>
        <p:nvSpPr>
          <p:cNvPr id="3" name="Текст 2"/>
          <p:cNvSpPr>
            <a:spLocks noGrp="1"/>
          </p:cNvSpPr>
          <p:nvPr>
            <p:ph type="body" idx="1"/>
          </p:nvPr>
        </p:nvSpPr>
        <p:spPr>
          <a:xfrm>
            <a:off x="1522414" y="1828800"/>
            <a:ext cx="4645152" cy="762000"/>
          </a:xfrm>
        </p:spPr>
        <p:txBody>
          <a:bodyPr anchor="ctr"/>
          <a:lstStyle>
            <a:lvl1pPr marL="0" indent="0" latinLnBrk="0">
              <a:spcBef>
                <a:spcPts val="0"/>
              </a:spcBef>
              <a:buNone/>
              <a:defRPr lang="ru-RU" sz="2400" b="0"/>
            </a:lvl1pPr>
            <a:lvl2pPr marL="457200" indent="0" latinLnBrk="0">
              <a:buNone/>
              <a:defRPr lang="ru-RU" sz="2000" b="1"/>
            </a:lvl2pPr>
            <a:lvl3pPr marL="914400" indent="0" latinLnBrk="0">
              <a:buNone/>
              <a:defRPr lang="ru-RU" sz="1800" b="1"/>
            </a:lvl3pPr>
            <a:lvl4pPr marL="1371600" indent="0" latinLnBrk="0">
              <a:buNone/>
              <a:defRPr lang="ru-RU" sz="1600" b="1"/>
            </a:lvl4pPr>
            <a:lvl5pPr marL="1828800" indent="0" latinLnBrk="0">
              <a:buNone/>
              <a:defRPr lang="ru-RU" sz="1600" b="1"/>
            </a:lvl5pPr>
            <a:lvl6pPr marL="2286000" indent="0" latinLnBrk="0">
              <a:buNone/>
              <a:defRPr lang="ru-RU" sz="1600" b="1"/>
            </a:lvl6pPr>
            <a:lvl7pPr marL="2743200" indent="0" latinLnBrk="0">
              <a:buNone/>
              <a:defRPr lang="ru-RU" sz="1600" b="1"/>
            </a:lvl7pPr>
            <a:lvl8pPr marL="3200400" indent="0" latinLnBrk="0">
              <a:buNone/>
              <a:defRPr lang="ru-RU" sz="1600" b="1"/>
            </a:lvl8pPr>
            <a:lvl9pPr marL="3657600" indent="0" latinLnBrk="0">
              <a:buNone/>
              <a:defRPr lang="ru-RU" sz="1600" b="1"/>
            </a:lvl9pPr>
          </a:lstStyle>
          <a:p>
            <a:pPr lvl="0"/>
            <a:r>
              <a:rPr lang="ru-RU" dirty="0"/>
              <a:t>Образец текста</a:t>
            </a:r>
          </a:p>
        </p:txBody>
      </p:sp>
      <p:sp>
        <p:nvSpPr>
          <p:cNvPr id="4" name="Объект 3"/>
          <p:cNvSpPr>
            <a:spLocks noGrp="1"/>
          </p:cNvSpPr>
          <p:nvPr>
            <p:ph sz="half" idx="2"/>
          </p:nvPr>
        </p:nvSpPr>
        <p:spPr>
          <a:xfrm>
            <a:off x="1522414" y="2667000"/>
            <a:ext cx="4645152" cy="3352800"/>
          </a:xfrm>
        </p:spPr>
        <p:txBody>
          <a:bodyPr>
            <a:normAutofit/>
          </a:bodyPr>
          <a:lstStyle>
            <a:lvl1pPr latinLnBrk="0">
              <a:defRPr lang="ru-RU" sz="2000"/>
            </a:lvl1pPr>
            <a:lvl2pPr latinLnBrk="0">
              <a:defRPr lang="ru-RU" sz="1800"/>
            </a:lvl2pPr>
            <a:lvl3pPr latinLnBrk="0">
              <a:defRPr lang="ru-RU" sz="1600"/>
            </a:lvl3pPr>
            <a:lvl4pPr latinLnBrk="0">
              <a:defRPr lang="ru-RU" sz="1400"/>
            </a:lvl4pPr>
            <a:lvl5pPr latinLnBrk="0">
              <a:defRPr lang="ru-RU" sz="1400"/>
            </a:lvl5pPr>
            <a:lvl6pPr latinLnBrk="0">
              <a:defRPr lang="ru-RU" sz="1400" baseline="0"/>
            </a:lvl6pPr>
            <a:lvl7pPr latinLnBrk="0">
              <a:defRPr lang="ru-RU" sz="1400" baseline="0"/>
            </a:lvl7pPr>
            <a:lvl8pPr latinLnBrk="0">
              <a:defRPr lang="ru-RU" sz="1400" baseline="0"/>
            </a:lvl8pPr>
            <a:lvl9pPr latinLnBrk="0">
              <a:defRPr lang="ru-RU" sz="1400" baseline="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a:p>
            <a:pPr lvl="5"/>
            <a:r>
              <a:rPr lang="ru-RU" dirty="0"/>
              <a:t>Шестой уровень</a:t>
            </a:r>
          </a:p>
          <a:p>
            <a:pPr lvl="6"/>
            <a:r>
              <a:rPr lang="ru-RU" dirty="0"/>
              <a:t>Седьмой уровень</a:t>
            </a:r>
          </a:p>
          <a:p>
            <a:pPr lvl="7"/>
            <a:r>
              <a:rPr lang="ru-RU" dirty="0"/>
              <a:t>Восьмой уровень</a:t>
            </a:r>
          </a:p>
          <a:p>
            <a:pPr lvl="8"/>
            <a:r>
              <a:rPr lang="ru-RU" dirty="0"/>
              <a:t>Девятый уровень</a:t>
            </a:r>
          </a:p>
        </p:txBody>
      </p:sp>
      <p:sp>
        <p:nvSpPr>
          <p:cNvPr id="5" name="Текст 4"/>
          <p:cNvSpPr>
            <a:spLocks noGrp="1"/>
          </p:cNvSpPr>
          <p:nvPr>
            <p:ph type="body" sz="quarter" idx="3"/>
          </p:nvPr>
        </p:nvSpPr>
        <p:spPr>
          <a:xfrm>
            <a:off x="6478462" y="1828800"/>
            <a:ext cx="4645152" cy="762000"/>
          </a:xfrm>
        </p:spPr>
        <p:txBody>
          <a:bodyPr anchor="ctr"/>
          <a:lstStyle>
            <a:lvl1pPr marL="0" indent="0" latinLnBrk="0">
              <a:spcBef>
                <a:spcPts val="0"/>
              </a:spcBef>
              <a:buNone/>
              <a:defRPr lang="ru-RU" sz="2400" b="0"/>
            </a:lvl1pPr>
            <a:lvl2pPr marL="457200" indent="0" latinLnBrk="0">
              <a:buNone/>
              <a:defRPr lang="ru-RU" sz="2000" b="1"/>
            </a:lvl2pPr>
            <a:lvl3pPr marL="914400" indent="0" latinLnBrk="0">
              <a:buNone/>
              <a:defRPr lang="ru-RU" sz="1800" b="1"/>
            </a:lvl3pPr>
            <a:lvl4pPr marL="1371600" indent="0" latinLnBrk="0">
              <a:buNone/>
              <a:defRPr lang="ru-RU" sz="1600" b="1"/>
            </a:lvl4pPr>
            <a:lvl5pPr marL="1828800" indent="0" latinLnBrk="0">
              <a:buNone/>
              <a:defRPr lang="ru-RU" sz="1600" b="1"/>
            </a:lvl5pPr>
            <a:lvl6pPr marL="2286000" indent="0" latinLnBrk="0">
              <a:buNone/>
              <a:defRPr lang="ru-RU" sz="1600" b="1"/>
            </a:lvl6pPr>
            <a:lvl7pPr marL="2743200" indent="0" latinLnBrk="0">
              <a:buNone/>
              <a:defRPr lang="ru-RU" sz="1600" b="1"/>
            </a:lvl7pPr>
            <a:lvl8pPr marL="3200400" indent="0" latinLnBrk="0">
              <a:buNone/>
              <a:defRPr lang="ru-RU" sz="1600" b="1"/>
            </a:lvl8pPr>
            <a:lvl9pPr marL="3657600" indent="0" latinLnBrk="0">
              <a:buNone/>
              <a:defRPr lang="ru-RU" sz="1600" b="1"/>
            </a:lvl9pPr>
          </a:lstStyle>
          <a:p>
            <a:pPr lvl="0"/>
            <a:r>
              <a:rPr lang="ru-RU" dirty="0"/>
              <a:t>Образец текста</a:t>
            </a:r>
          </a:p>
        </p:txBody>
      </p:sp>
      <p:sp>
        <p:nvSpPr>
          <p:cNvPr id="6" name="Объект 5"/>
          <p:cNvSpPr>
            <a:spLocks noGrp="1"/>
          </p:cNvSpPr>
          <p:nvPr>
            <p:ph sz="quarter" idx="4"/>
          </p:nvPr>
        </p:nvSpPr>
        <p:spPr>
          <a:xfrm>
            <a:off x="6478462" y="2667000"/>
            <a:ext cx="4645152" cy="3352800"/>
          </a:xfrm>
        </p:spPr>
        <p:txBody>
          <a:bodyPr>
            <a:normAutofit/>
          </a:bodyPr>
          <a:lstStyle>
            <a:lvl1pPr latinLnBrk="0">
              <a:defRPr lang="ru-RU" sz="2000"/>
            </a:lvl1pPr>
            <a:lvl2pPr latinLnBrk="0">
              <a:defRPr lang="ru-RU" sz="1800"/>
            </a:lvl2pPr>
            <a:lvl3pPr latinLnBrk="0">
              <a:defRPr lang="ru-RU" sz="1600"/>
            </a:lvl3pPr>
            <a:lvl4pPr latinLnBrk="0">
              <a:defRPr lang="ru-RU" sz="1400"/>
            </a:lvl4pPr>
            <a:lvl5pPr latinLnBrk="0">
              <a:defRPr lang="ru-RU" sz="1400"/>
            </a:lvl5pPr>
            <a:lvl6pPr latinLnBrk="0">
              <a:defRPr lang="ru-RU" sz="1400"/>
            </a:lvl6pPr>
            <a:lvl7pPr latinLnBrk="0">
              <a:defRPr lang="ru-RU" sz="1400"/>
            </a:lvl7pPr>
            <a:lvl8pPr latinLnBrk="0">
              <a:defRPr lang="ru-RU" sz="1400"/>
            </a:lvl8pPr>
            <a:lvl9pPr latinLnBrk="0">
              <a:defRPr lang="ru-RU" sz="14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a:p>
            <a:pPr lvl="5"/>
            <a:r>
              <a:rPr lang="ru-RU" dirty="0"/>
              <a:t>Шестой уровень</a:t>
            </a:r>
          </a:p>
          <a:p>
            <a:pPr lvl="6"/>
            <a:r>
              <a:rPr lang="ru-RU" dirty="0"/>
              <a:t>Седьмой уровень</a:t>
            </a:r>
          </a:p>
          <a:p>
            <a:pPr lvl="7"/>
            <a:r>
              <a:rPr lang="ru-RU" dirty="0"/>
              <a:t>Восьмой уровень</a:t>
            </a:r>
          </a:p>
          <a:p>
            <a:pPr lvl="8"/>
            <a:r>
              <a:rPr lang="ru-RU" dirty="0"/>
              <a:t>Девятый уровень</a:t>
            </a:r>
          </a:p>
        </p:txBody>
      </p:sp>
      <p:sp>
        <p:nvSpPr>
          <p:cNvPr id="7" name="Дата 6"/>
          <p:cNvSpPr>
            <a:spLocks noGrp="1"/>
          </p:cNvSpPr>
          <p:nvPr>
            <p:ph type="dt" sz="half" idx="10"/>
          </p:nvPr>
        </p:nvSpPr>
        <p:spPr/>
        <p:txBody>
          <a:bodyPr/>
          <a:lstStyle>
            <a:lvl1pPr>
              <a:defRPr/>
            </a:lvl1pPr>
          </a:lstStyle>
          <a:p>
            <a:fld id="{76C42918-BAB8-4F02-8BDC-1D893E837CEA}" type="datetime1">
              <a:rPr lang="ru-RU" smtClean="0"/>
              <a:pPr/>
              <a:t>01.12.2015</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E5137D0E-4A4F-4307-8994-C1891D747D59}" type="slidenum">
              <a:rPr lang="ru-RU" smtClean="0"/>
              <a:pPr/>
              <a:t>‹#›</a:t>
            </a:fld>
            <a:endParaRPr lang="ru-RU" dirty="0"/>
          </a:p>
        </p:txBody>
      </p:sp>
    </p:spTree>
    <p:extLst>
      <p:ext uri="{BB962C8B-B14F-4D97-AF65-F5344CB8AC3E}">
        <p14:creationId xmlns:p14="http://schemas.microsoft.com/office/powerpoint/2010/main" xmlns="" val="5012310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dirty="0"/>
              <a:t>Образец заголовка</a:t>
            </a:r>
          </a:p>
        </p:txBody>
      </p:sp>
      <p:sp>
        <p:nvSpPr>
          <p:cNvPr id="3" name="Дата 2"/>
          <p:cNvSpPr>
            <a:spLocks noGrp="1"/>
          </p:cNvSpPr>
          <p:nvPr>
            <p:ph type="dt" sz="half" idx="10"/>
          </p:nvPr>
        </p:nvSpPr>
        <p:spPr/>
        <p:txBody>
          <a:bodyPr/>
          <a:lstStyle>
            <a:lvl1pPr>
              <a:defRPr/>
            </a:lvl1pPr>
          </a:lstStyle>
          <a:p>
            <a:fld id="{FB7B932A-71BE-4F12-B3D0-6B5FDE84008C}" type="datetime1">
              <a:rPr lang="ru-RU" smtClean="0"/>
              <a:pPr/>
              <a:t>01.12.2015</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E5137D0E-4A4F-4307-8994-C1891D747D59}" type="slidenum">
              <a:rPr lang="ru-RU" smtClean="0"/>
              <a:pPr/>
              <a:t>‹#›</a:t>
            </a:fld>
            <a:endParaRPr lang="ru-RU" dirty="0"/>
          </a:p>
        </p:txBody>
      </p:sp>
    </p:spTree>
    <p:extLst>
      <p:ext uri="{BB962C8B-B14F-4D97-AF65-F5344CB8AC3E}">
        <p14:creationId xmlns:p14="http://schemas.microsoft.com/office/powerpoint/2010/main" xmlns="" val="24557012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ые значения">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EBE996A6-961E-45D9-9BF9-FDC238A6D8FF}" type="datetime1">
              <a:rPr lang="ru-RU" smtClean="0"/>
              <a:pPr/>
              <a:t>01.12.2015</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E5137D0E-4A4F-4307-8994-C1891D747D59}" type="slidenum">
              <a:rPr lang="ru-RU" smtClean="0"/>
              <a:pPr/>
              <a:t>‹#›</a:t>
            </a:fld>
            <a:endParaRPr lang="ru-RU" dirty="0"/>
          </a:p>
        </p:txBody>
      </p:sp>
    </p:spTree>
    <p:extLst>
      <p:ext uri="{BB962C8B-B14F-4D97-AF65-F5344CB8AC3E}">
        <p14:creationId xmlns:p14="http://schemas.microsoft.com/office/powerpoint/2010/main" xmlns="" val="39520172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Название 1"/>
          <p:cNvSpPr>
            <a:spLocks noGrp="1"/>
          </p:cNvSpPr>
          <p:nvPr>
            <p:ph type="title"/>
          </p:nvPr>
        </p:nvSpPr>
        <p:spPr>
          <a:xfrm>
            <a:off x="836613" y="2590800"/>
            <a:ext cx="3276599" cy="1924050"/>
          </a:xfrm>
        </p:spPr>
        <p:txBody>
          <a:bodyPr anchor="b">
            <a:normAutofit/>
          </a:bodyPr>
          <a:lstStyle>
            <a:lvl1pPr algn="l" latinLnBrk="0">
              <a:defRPr lang="ru-RU" sz="3200" b="0"/>
            </a:lvl1pPr>
          </a:lstStyle>
          <a:p>
            <a:r>
              <a:rPr lang="ru-RU" dirty="0"/>
              <a:t>Образец заголовка</a:t>
            </a:r>
          </a:p>
        </p:txBody>
      </p:sp>
      <p:sp>
        <p:nvSpPr>
          <p:cNvPr id="3" name="Объект 2"/>
          <p:cNvSpPr>
            <a:spLocks noGrp="1"/>
          </p:cNvSpPr>
          <p:nvPr>
            <p:ph idx="1"/>
          </p:nvPr>
        </p:nvSpPr>
        <p:spPr>
          <a:xfrm>
            <a:off x="5180012" y="838200"/>
            <a:ext cx="6172201" cy="5181600"/>
          </a:xfrm>
        </p:spPr>
        <p:txBody>
          <a:bodyPr>
            <a:normAutofit/>
          </a:bodyPr>
          <a:lstStyle>
            <a:lvl1pPr latinLnBrk="0">
              <a:defRPr lang="ru-RU" sz="2000"/>
            </a:lvl1pPr>
            <a:lvl2pPr latinLnBrk="0">
              <a:defRPr lang="ru-RU" sz="1800"/>
            </a:lvl2pPr>
            <a:lvl3pPr latinLnBrk="0">
              <a:defRPr lang="ru-RU" sz="1600"/>
            </a:lvl3pPr>
            <a:lvl4pPr latinLnBrk="0">
              <a:defRPr lang="ru-RU" sz="1400"/>
            </a:lvl4pPr>
            <a:lvl5pPr latinLnBrk="0">
              <a:defRPr lang="ru-RU" sz="1400"/>
            </a:lvl5pPr>
            <a:lvl6pPr latinLnBrk="0">
              <a:defRPr lang="ru-RU" sz="1400"/>
            </a:lvl6pPr>
            <a:lvl7pPr latinLnBrk="0">
              <a:defRPr lang="ru-RU" sz="1400"/>
            </a:lvl7pPr>
            <a:lvl8pPr latinLnBrk="0">
              <a:defRPr lang="ru-RU" sz="1400"/>
            </a:lvl8pPr>
            <a:lvl9pPr latinLnBrk="0">
              <a:defRPr lang="ru-RU" sz="14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a:p>
            <a:pPr lvl="5"/>
            <a:r>
              <a:rPr lang="ru-RU" dirty="0"/>
              <a:t>Шестой уровень</a:t>
            </a:r>
          </a:p>
          <a:p>
            <a:pPr lvl="6"/>
            <a:r>
              <a:rPr lang="ru-RU" dirty="0"/>
              <a:t>Седьмой уровень</a:t>
            </a:r>
          </a:p>
          <a:p>
            <a:pPr lvl="7"/>
            <a:r>
              <a:rPr lang="ru-RU" dirty="0"/>
              <a:t>Восьмой уровень</a:t>
            </a:r>
          </a:p>
          <a:p>
            <a:pPr lvl="8"/>
            <a:r>
              <a:rPr lang="ru-RU" dirty="0"/>
              <a:t>Девятый уровень</a:t>
            </a:r>
          </a:p>
        </p:txBody>
      </p:sp>
      <p:sp>
        <p:nvSpPr>
          <p:cNvPr id="4" name="Текст 3"/>
          <p:cNvSpPr>
            <a:spLocks noGrp="1"/>
          </p:cNvSpPr>
          <p:nvPr>
            <p:ph type="body" sz="half" idx="2"/>
          </p:nvPr>
        </p:nvSpPr>
        <p:spPr>
          <a:xfrm>
            <a:off x="836613" y="4648200"/>
            <a:ext cx="3276599" cy="1371600"/>
          </a:xfrm>
        </p:spPr>
        <p:txBody>
          <a:bodyPr>
            <a:normAutofit/>
          </a:bodyPr>
          <a:lstStyle>
            <a:lvl1pPr marL="0" indent="0" latinLnBrk="0">
              <a:spcBef>
                <a:spcPts val="600"/>
              </a:spcBef>
              <a:buNone/>
              <a:defRPr lang="ru-RU" sz="1600"/>
            </a:lvl1pPr>
            <a:lvl2pPr marL="457200" indent="0" latinLnBrk="0">
              <a:buNone/>
              <a:defRPr lang="ru-RU" sz="1200"/>
            </a:lvl2pPr>
            <a:lvl3pPr marL="914400" indent="0" latinLnBrk="0">
              <a:buNone/>
              <a:defRPr lang="ru-RU" sz="1000"/>
            </a:lvl3pPr>
            <a:lvl4pPr marL="1371600" indent="0" latinLnBrk="0">
              <a:buNone/>
              <a:defRPr lang="ru-RU" sz="900"/>
            </a:lvl4pPr>
            <a:lvl5pPr marL="1828800" indent="0" latinLnBrk="0">
              <a:buNone/>
              <a:defRPr lang="ru-RU" sz="900"/>
            </a:lvl5pPr>
            <a:lvl6pPr marL="2286000" indent="0" latinLnBrk="0">
              <a:buNone/>
              <a:defRPr lang="ru-RU" sz="900"/>
            </a:lvl6pPr>
            <a:lvl7pPr marL="2743200" indent="0" latinLnBrk="0">
              <a:buNone/>
              <a:defRPr lang="ru-RU" sz="900"/>
            </a:lvl7pPr>
            <a:lvl8pPr marL="3200400" indent="0" latinLnBrk="0">
              <a:buNone/>
              <a:defRPr lang="ru-RU" sz="900"/>
            </a:lvl8pPr>
            <a:lvl9pPr marL="3657600" indent="0" latinLnBrk="0">
              <a:buNone/>
              <a:defRPr lang="ru-RU" sz="900"/>
            </a:lvl9pPr>
          </a:lstStyle>
          <a:p>
            <a:pPr lvl="0"/>
            <a:r>
              <a:rPr lang="ru-RU" dirty="0"/>
              <a:t>Образец текста</a:t>
            </a:r>
          </a:p>
        </p:txBody>
      </p:sp>
      <p:sp>
        <p:nvSpPr>
          <p:cNvPr id="8" name="Дата 7"/>
          <p:cNvSpPr>
            <a:spLocks noGrp="1"/>
          </p:cNvSpPr>
          <p:nvPr>
            <p:ph type="dt" sz="half" idx="10"/>
          </p:nvPr>
        </p:nvSpPr>
        <p:spPr/>
        <p:txBody>
          <a:bodyPr/>
          <a:lstStyle>
            <a:lvl1pPr>
              <a:defRPr/>
            </a:lvl1pPr>
          </a:lstStyle>
          <a:p>
            <a:fld id="{423C1A48-AEBF-4EA7-BA24-5E4A85D84B6B}" type="datetime1">
              <a:rPr lang="ru-RU" smtClean="0"/>
              <a:pPr/>
              <a:t>01.12.2015</a:t>
            </a:fld>
            <a:endParaRPr lang="ru-RU" dirty="0"/>
          </a:p>
        </p:txBody>
      </p:sp>
      <p:sp>
        <p:nvSpPr>
          <p:cNvPr id="9" name="Нижний колонтитул 8"/>
          <p:cNvSpPr>
            <a:spLocks noGrp="1"/>
          </p:cNvSpPr>
          <p:nvPr>
            <p:ph type="ftr" sz="quarter" idx="11"/>
          </p:nvPr>
        </p:nvSpPr>
        <p:spPr/>
        <p:txBody>
          <a:bodyPr/>
          <a:lstStyle/>
          <a:p>
            <a:endParaRPr lang="ru-RU" dirty="0"/>
          </a:p>
        </p:txBody>
      </p:sp>
      <p:sp>
        <p:nvSpPr>
          <p:cNvPr id="10" name="Номер слайда 9"/>
          <p:cNvSpPr>
            <a:spLocks noGrp="1"/>
          </p:cNvSpPr>
          <p:nvPr>
            <p:ph type="sldNum" sz="quarter" idx="12"/>
          </p:nvPr>
        </p:nvSpPr>
        <p:spPr/>
        <p:txBody>
          <a:bodyPr/>
          <a:lstStyle/>
          <a:p>
            <a:fld id="{E5137D0E-4A4F-4307-8994-C1891D747D59}" type="slidenum">
              <a:rPr lang="ru-RU" smtClean="0"/>
              <a:pPr/>
              <a:t>‹#›</a:t>
            </a:fld>
            <a:endParaRPr lang="ru-RU" dirty="0"/>
          </a:p>
        </p:txBody>
      </p:sp>
    </p:spTree>
    <p:extLst>
      <p:ext uri="{BB962C8B-B14F-4D97-AF65-F5344CB8AC3E}">
        <p14:creationId xmlns:p14="http://schemas.microsoft.com/office/powerpoint/2010/main" xmlns="" val="20182804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Рисунок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03812" y="458787"/>
            <a:ext cx="6626225"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Название 1"/>
          <p:cNvSpPr>
            <a:spLocks noGrp="1"/>
          </p:cNvSpPr>
          <p:nvPr>
            <p:ph type="title"/>
          </p:nvPr>
        </p:nvSpPr>
        <p:spPr>
          <a:xfrm>
            <a:off x="836613" y="2590800"/>
            <a:ext cx="3276599" cy="1924050"/>
          </a:xfrm>
        </p:spPr>
        <p:txBody>
          <a:bodyPr anchor="b">
            <a:normAutofit/>
          </a:bodyPr>
          <a:lstStyle>
            <a:lvl1pPr algn="l" latinLnBrk="0">
              <a:defRPr lang="ru-RU" sz="3200" b="0"/>
            </a:lvl1pPr>
          </a:lstStyle>
          <a:p>
            <a:r>
              <a:rPr lang="ru-RU" dirty="0"/>
              <a:t>Образец заголовка</a:t>
            </a:r>
          </a:p>
        </p:txBody>
      </p:sp>
      <p:sp>
        <p:nvSpPr>
          <p:cNvPr id="3" name="Рисунок 2"/>
          <p:cNvSpPr>
            <a:spLocks noGrp="1"/>
          </p:cNvSpPr>
          <p:nvPr>
            <p:ph type="pic" idx="1"/>
          </p:nvPr>
        </p:nvSpPr>
        <p:spPr>
          <a:xfrm>
            <a:off x="5484812" y="836610"/>
            <a:ext cx="5867401" cy="5183190"/>
          </a:xfrm>
          <a:solidFill>
            <a:schemeClr val="bg2"/>
          </a:solidFill>
        </p:spPr>
        <p:txBody>
          <a:bodyPr tIns="914400">
            <a:normAutofit/>
          </a:bodyPr>
          <a:lstStyle>
            <a:lvl1pPr marL="0" indent="0" algn="ctr" latinLnBrk="0">
              <a:buNone/>
              <a:defRPr lang="ru-RU" sz="2400"/>
            </a:lvl1pPr>
            <a:lvl2pPr marL="457200" indent="0" latinLnBrk="0">
              <a:buNone/>
              <a:defRPr lang="ru-RU" sz="2800"/>
            </a:lvl2pPr>
            <a:lvl3pPr marL="914400" indent="0" latinLnBrk="0">
              <a:buNone/>
              <a:defRPr lang="ru-RU" sz="2400"/>
            </a:lvl3pPr>
            <a:lvl4pPr marL="1371600" indent="0" latinLnBrk="0">
              <a:buNone/>
              <a:defRPr lang="ru-RU" sz="2000"/>
            </a:lvl4pPr>
            <a:lvl5pPr marL="1828800" indent="0" latinLnBrk="0">
              <a:buNone/>
              <a:defRPr lang="ru-RU" sz="2000"/>
            </a:lvl5pPr>
            <a:lvl6pPr marL="2286000" indent="0" latinLnBrk="0">
              <a:buNone/>
              <a:defRPr lang="ru-RU" sz="2000"/>
            </a:lvl6pPr>
            <a:lvl7pPr marL="2743200" indent="0" latinLnBrk="0">
              <a:buNone/>
              <a:defRPr lang="ru-RU" sz="2000"/>
            </a:lvl7pPr>
            <a:lvl8pPr marL="3200400" indent="0" latinLnBrk="0">
              <a:buNone/>
              <a:defRPr lang="ru-RU" sz="2000"/>
            </a:lvl8pPr>
            <a:lvl9pPr marL="3657600" indent="0" latinLnBrk="0">
              <a:buNone/>
              <a:defRPr lang="ru-RU" sz="2000"/>
            </a:lvl9pPr>
          </a:lstStyle>
          <a:p>
            <a:endParaRPr lang="ru-RU" dirty="0"/>
          </a:p>
        </p:txBody>
      </p:sp>
      <p:sp>
        <p:nvSpPr>
          <p:cNvPr id="4" name="Текст 3"/>
          <p:cNvSpPr>
            <a:spLocks noGrp="1"/>
          </p:cNvSpPr>
          <p:nvPr>
            <p:ph type="body" sz="half" idx="2"/>
          </p:nvPr>
        </p:nvSpPr>
        <p:spPr>
          <a:xfrm>
            <a:off x="836613" y="4648200"/>
            <a:ext cx="3276599" cy="1371600"/>
          </a:xfrm>
        </p:spPr>
        <p:txBody>
          <a:bodyPr>
            <a:normAutofit/>
          </a:bodyPr>
          <a:lstStyle>
            <a:lvl1pPr marL="0" indent="0" latinLnBrk="0">
              <a:spcBef>
                <a:spcPts val="600"/>
              </a:spcBef>
              <a:buNone/>
              <a:defRPr lang="ru-RU" sz="1600"/>
            </a:lvl1pPr>
            <a:lvl2pPr marL="457200" indent="0" latinLnBrk="0">
              <a:buNone/>
              <a:defRPr lang="ru-RU" sz="1200"/>
            </a:lvl2pPr>
            <a:lvl3pPr marL="914400" indent="0" latinLnBrk="0">
              <a:buNone/>
              <a:defRPr lang="ru-RU" sz="1000"/>
            </a:lvl3pPr>
            <a:lvl4pPr marL="1371600" indent="0" latinLnBrk="0">
              <a:buNone/>
              <a:defRPr lang="ru-RU" sz="900"/>
            </a:lvl4pPr>
            <a:lvl5pPr marL="1828800" indent="0" latinLnBrk="0">
              <a:buNone/>
              <a:defRPr lang="ru-RU" sz="900"/>
            </a:lvl5pPr>
            <a:lvl6pPr marL="2286000" indent="0" latinLnBrk="0">
              <a:buNone/>
              <a:defRPr lang="ru-RU" sz="900"/>
            </a:lvl6pPr>
            <a:lvl7pPr marL="2743200" indent="0" latinLnBrk="0">
              <a:buNone/>
              <a:defRPr lang="ru-RU" sz="900"/>
            </a:lvl7pPr>
            <a:lvl8pPr marL="3200400" indent="0" latinLnBrk="0">
              <a:buNone/>
              <a:defRPr lang="ru-RU" sz="900"/>
            </a:lvl8pPr>
            <a:lvl9pPr marL="3657600" indent="0" latinLnBrk="0">
              <a:buNone/>
              <a:defRPr lang="ru-RU" sz="900"/>
            </a:lvl9pPr>
          </a:lstStyle>
          <a:p>
            <a:pPr lvl="0"/>
            <a:r>
              <a:rPr lang="ru-RU" dirty="0"/>
              <a:t>Образец текста</a:t>
            </a:r>
          </a:p>
        </p:txBody>
      </p:sp>
    </p:spTree>
    <p:extLst>
      <p:ext uri="{BB962C8B-B14F-4D97-AF65-F5344CB8AC3E}">
        <p14:creationId xmlns:p14="http://schemas.microsoft.com/office/powerpoint/2010/main" xmlns="" val="22446932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r>
              <a:rPr lang="ru-RU" dirty="0"/>
              <a:t>Образец заголовка</a:t>
            </a:r>
          </a:p>
        </p:txBody>
      </p:sp>
      <p:sp>
        <p:nvSpPr>
          <p:cNvPr id="3" name="Текст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a:p>
            <a:pPr lvl="5"/>
            <a:r>
              <a:rPr lang="ru-RU" dirty="0"/>
              <a:t>Шестой уровень</a:t>
            </a:r>
          </a:p>
          <a:p>
            <a:pPr lvl="6"/>
            <a:r>
              <a:rPr lang="ru-RU" dirty="0"/>
              <a:t>Седьмой уровень</a:t>
            </a:r>
          </a:p>
          <a:p>
            <a:pPr lvl="7"/>
            <a:r>
              <a:rPr lang="ru-RU" dirty="0"/>
              <a:t>Восьмой уровень</a:t>
            </a:r>
          </a:p>
          <a:p>
            <a:pPr lvl="8"/>
            <a:r>
              <a:rPr lang="ru-RU" dirty="0"/>
              <a:t>Девятый уровень</a:t>
            </a:r>
          </a:p>
        </p:txBody>
      </p:sp>
      <p:sp>
        <p:nvSpPr>
          <p:cNvPr id="4" name="Дата 3"/>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latinLnBrk="0">
              <a:defRPr lang="ru-RU" sz="1000">
                <a:solidFill>
                  <a:schemeClr val="tx1"/>
                </a:solidFill>
              </a:defRPr>
            </a:lvl1pPr>
          </a:lstStyle>
          <a:p>
            <a:fld id="{7DE58A17-99EF-4D80-8662-3A254C6B9742}" type="datetime1">
              <a:rPr lang="ru-RU" smtClean="0"/>
              <a:pPr/>
              <a:t>01.12.2015</a:t>
            </a:fld>
            <a:endParaRPr lang="ru-RU" dirty="0"/>
          </a:p>
        </p:txBody>
      </p:sp>
      <p:sp>
        <p:nvSpPr>
          <p:cNvPr id="5" name="Нижний колонтитул 4"/>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latinLnBrk="0">
              <a:defRPr lang="ru-RU" sz="1000">
                <a:solidFill>
                  <a:schemeClr val="tx1"/>
                </a:solidFill>
              </a:defRPr>
            </a:lvl1pPr>
          </a:lstStyle>
          <a:p>
            <a:endParaRPr lang="ru-RU" dirty="0"/>
          </a:p>
        </p:txBody>
      </p:sp>
      <p:sp>
        <p:nvSpPr>
          <p:cNvPr id="6" name="Номер слайда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latinLnBrk="0">
              <a:defRPr lang="ru-RU" sz="1000">
                <a:solidFill>
                  <a:schemeClr val="tx1"/>
                </a:solidFill>
              </a:defRPr>
            </a:lvl1pPr>
          </a:lstStyle>
          <a:p>
            <a:fld id="{E5137D0E-4A4F-4307-8994-C1891D747D59}" type="slidenum">
              <a:rPr lang="ru-RU" smtClean="0"/>
              <a:pPr/>
              <a:t>‹#›</a:t>
            </a:fld>
            <a:endParaRPr lang="ru-RU" dirty="0"/>
          </a:p>
        </p:txBody>
      </p:sp>
    </p:spTree>
    <p:extLst>
      <p:ext uri="{BB962C8B-B14F-4D97-AF65-F5344CB8AC3E}">
        <p14:creationId xmlns:p14="http://schemas.microsoft.com/office/powerpoint/2010/main" xmlns="" val="152605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lang="ru-RU"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lang="ru-RU"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lang="ru-RU"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lang="ru-RU"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lang="ru-RU"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lang="ru-RU"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lang="ru-RU"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lang="ru-RU"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lang="ru-RU"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lang="ru-RU" sz="1400" kern="1200">
          <a:solidFill>
            <a:schemeClr val="tx1"/>
          </a:solidFill>
          <a:latin typeface="+mn-lt"/>
          <a:ea typeface="+mn-ea"/>
          <a:cs typeface="+mn-cs"/>
        </a:defRPr>
      </a:lvl9pPr>
    </p:bodyStyle>
    <p:otherStyle>
      <a:defPPr>
        <a:defRPr lang="ru-RU"/>
      </a:defPPr>
      <a:lvl1pPr marL="0" algn="l" defTabSz="914400" rtl="0" eaLnBrk="1" latinLnBrk="0" hangingPunct="1">
        <a:defRPr lang="ru-RU" sz="1800" kern="1200">
          <a:solidFill>
            <a:schemeClr val="tx1"/>
          </a:solidFill>
          <a:latin typeface="+mn-lt"/>
          <a:ea typeface="+mn-ea"/>
          <a:cs typeface="+mn-cs"/>
        </a:defRPr>
      </a:lvl1pPr>
      <a:lvl2pPr marL="457200" algn="l" defTabSz="914400" rtl="0" eaLnBrk="1" latinLnBrk="0" hangingPunct="1">
        <a:defRPr lang="ru-RU" sz="1800" kern="1200">
          <a:solidFill>
            <a:schemeClr val="tx1"/>
          </a:solidFill>
          <a:latin typeface="+mn-lt"/>
          <a:ea typeface="+mn-ea"/>
          <a:cs typeface="+mn-cs"/>
        </a:defRPr>
      </a:lvl2pPr>
      <a:lvl3pPr marL="914400" algn="l" defTabSz="914400" rtl="0" eaLnBrk="1" latinLnBrk="0" hangingPunct="1">
        <a:defRPr lang="ru-RU" sz="1800" kern="1200">
          <a:solidFill>
            <a:schemeClr val="tx1"/>
          </a:solidFill>
          <a:latin typeface="+mn-lt"/>
          <a:ea typeface="+mn-ea"/>
          <a:cs typeface="+mn-cs"/>
        </a:defRPr>
      </a:lvl3pPr>
      <a:lvl4pPr marL="1371600" algn="l" defTabSz="914400" rtl="0" eaLnBrk="1" latinLnBrk="0" hangingPunct="1">
        <a:defRPr lang="ru-RU" sz="1800" kern="1200">
          <a:solidFill>
            <a:schemeClr val="tx1"/>
          </a:solidFill>
          <a:latin typeface="+mn-lt"/>
          <a:ea typeface="+mn-ea"/>
          <a:cs typeface="+mn-cs"/>
        </a:defRPr>
      </a:lvl4pPr>
      <a:lvl5pPr marL="1828800" algn="l" defTabSz="914400" rtl="0" eaLnBrk="1" latinLnBrk="0" hangingPunct="1">
        <a:defRPr lang="ru-RU" sz="1800" kern="1200">
          <a:solidFill>
            <a:schemeClr val="tx1"/>
          </a:solidFill>
          <a:latin typeface="+mn-lt"/>
          <a:ea typeface="+mn-ea"/>
          <a:cs typeface="+mn-cs"/>
        </a:defRPr>
      </a:lvl5pPr>
      <a:lvl6pPr marL="2286000" algn="l" defTabSz="914400" rtl="0" eaLnBrk="1" latinLnBrk="0" hangingPunct="1">
        <a:defRPr lang="ru-RU" sz="1800" kern="1200">
          <a:solidFill>
            <a:schemeClr val="tx1"/>
          </a:solidFill>
          <a:latin typeface="+mn-lt"/>
          <a:ea typeface="+mn-ea"/>
          <a:cs typeface="+mn-cs"/>
        </a:defRPr>
      </a:lvl6pPr>
      <a:lvl7pPr marL="2743200" algn="l" defTabSz="914400" rtl="0" eaLnBrk="1" latinLnBrk="0" hangingPunct="1">
        <a:defRPr lang="ru-RU" sz="1800" kern="1200">
          <a:solidFill>
            <a:schemeClr val="tx1"/>
          </a:solidFill>
          <a:latin typeface="+mn-lt"/>
          <a:ea typeface="+mn-ea"/>
          <a:cs typeface="+mn-cs"/>
        </a:defRPr>
      </a:lvl7pPr>
      <a:lvl8pPr marL="3200400" algn="l" defTabSz="914400" rtl="0" eaLnBrk="1" latinLnBrk="0" hangingPunct="1">
        <a:defRPr lang="ru-RU" sz="1800" kern="1200">
          <a:solidFill>
            <a:schemeClr val="tx1"/>
          </a:solidFill>
          <a:latin typeface="+mn-lt"/>
          <a:ea typeface="+mn-ea"/>
          <a:cs typeface="+mn-cs"/>
        </a:defRPr>
      </a:lvl8pPr>
      <a:lvl9pPr marL="3657600" algn="l" defTabSz="914400" rtl="0" eaLnBrk="1" latinLnBrk="0" hangingPunct="1">
        <a:defRPr lang="ru-RU"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istock_000004257988small-550x220.jpg"/>
          <p:cNvPicPr>
            <a:picLocks noChangeAspect="1"/>
          </p:cNvPicPr>
          <p:nvPr/>
        </p:nvPicPr>
        <p:blipFill>
          <a:blip r:embed="rId2"/>
          <a:stretch>
            <a:fillRect/>
          </a:stretch>
        </p:blipFill>
        <p:spPr>
          <a:xfrm>
            <a:off x="1522380" y="785794"/>
            <a:ext cx="9072626" cy="2714644"/>
          </a:xfrm>
          <a:prstGeom prst="rect">
            <a:avLst/>
          </a:prstGeom>
          <a:effectLst>
            <a:innerShdw blurRad="63500" dist="50800" dir="13500000">
              <a:prstClr val="black">
                <a:alpha val="50000"/>
              </a:prstClr>
            </a:innerShdw>
            <a:reflection blurRad="6350" stA="52000" endA="300" endPos="35000" dir="5400000" sy="-100000" algn="bl" rotWithShape="0"/>
          </a:effectLst>
        </p:spPr>
      </p:pic>
      <p:sp>
        <p:nvSpPr>
          <p:cNvPr id="4" name="Заголовок 3"/>
          <p:cNvSpPr>
            <a:spLocks noGrp="1"/>
          </p:cNvSpPr>
          <p:nvPr>
            <p:ph type="title"/>
          </p:nvPr>
        </p:nvSpPr>
        <p:spPr>
          <a:xfrm>
            <a:off x="1379504" y="4643446"/>
            <a:ext cx="9601200" cy="1143000"/>
          </a:xfrm>
        </p:spPr>
        <p:txBody>
          <a:bodyPr>
            <a:noAutofit/>
          </a:bodyPr>
          <a:lstStyle/>
          <a:p>
            <a:r>
              <a:rPr lang="ru-RU" sz="7200" dirty="0" smtClean="0"/>
              <a:t>Н</a:t>
            </a:r>
            <a:r>
              <a:rPr sz="7200" smtClean="0"/>
              <a:t>овинки учебного абонемента 2015</a:t>
            </a:r>
            <a:endParaRPr lang="ru-RU" sz="72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logo.jpg"/>
          <p:cNvPicPr>
            <a:picLocks noChangeAspect="1"/>
          </p:cNvPicPr>
          <p:nvPr/>
        </p:nvPicPr>
        <p:blipFill>
          <a:blip r:embed="rId2"/>
          <a:stretch>
            <a:fillRect/>
          </a:stretch>
        </p:blipFill>
        <p:spPr>
          <a:xfrm>
            <a:off x="1450942" y="928670"/>
            <a:ext cx="9559155" cy="2214578"/>
          </a:xfrm>
          <a:prstGeom prst="rect">
            <a:avLst/>
          </a:prstGeom>
          <a:effectLst>
            <a:innerShdw blurRad="63500" dist="50800" dir="2700000">
              <a:prstClr val="black">
                <a:alpha val="50000"/>
              </a:prstClr>
            </a:innerShdw>
            <a:reflection blurRad="6350" stA="50000" endA="300" endPos="90000" dir="5400000" sy="-100000" algn="bl" rotWithShape="0"/>
          </a:effectLst>
        </p:spPr>
      </p:pic>
      <p:sp>
        <p:nvSpPr>
          <p:cNvPr id="2" name="Заголовок 1"/>
          <p:cNvSpPr>
            <a:spLocks noGrp="1"/>
          </p:cNvSpPr>
          <p:nvPr>
            <p:ph type="ctrTitle"/>
          </p:nvPr>
        </p:nvSpPr>
        <p:spPr>
          <a:xfrm>
            <a:off x="1308066" y="1500174"/>
            <a:ext cx="10144163" cy="3557598"/>
          </a:xfrm>
        </p:spPr>
        <p:txBody>
          <a:bodyPr/>
          <a:lstStyle/>
          <a:p>
            <a:r>
              <a:rPr lang="ru-RU" dirty="0" smtClean="0"/>
              <a:t>М</a:t>
            </a:r>
            <a:r>
              <a:rPr smtClean="0"/>
              <a:t>едицина катастроф</a:t>
            </a:r>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65190" y="785794"/>
            <a:ext cx="9644096" cy="857256"/>
          </a:xfrm>
        </p:spPr>
        <p:txBody>
          <a:bodyPr>
            <a:normAutofit fontScale="90000"/>
          </a:bodyPr>
          <a:lstStyle/>
          <a:p>
            <a:r>
              <a:rPr sz="2400" b="1" smtClean="0"/>
              <a:t>Медицина катастроф. Курс лекций : учеб. </a:t>
            </a:r>
            <a:r>
              <a:rPr lang="ru-RU" sz="2400" b="1" dirty="0" smtClean="0"/>
              <a:t>П</a:t>
            </a:r>
            <a:r>
              <a:rPr sz="2400" b="1" smtClean="0"/>
              <a:t>особие для мед. </a:t>
            </a:r>
            <a:r>
              <a:rPr lang="ru-RU" sz="2400" b="1" dirty="0" smtClean="0"/>
              <a:t>В</a:t>
            </a:r>
            <a:r>
              <a:rPr sz="2400" b="1" smtClean="0"/>
              <a:t>узов / И. П. Левчук, Н. В. Третьяков. </a:t>
            </a:r>
            <a:r>
              <a:rPr lang="ru-RU" sz="2400" b="1" dirty="0" smtClean="0"/>
              <a:t>–</a:t>
            </a:r>
            <a:r>
              <a:rPr sz="2400" b="1" smtClean="0"/>
              <a:t> М. : ГЭОТАР </a:t>
            </a:r>
            <a:r>
              <a:rPr lang="ru-RU" sz="2400" b="1" dirty="0" smtClean="0"/>
              <a:t>–</a:t>
            </a:r>
            <a:r>
              <a:rPr sz="2400" b="1" smtClean="0"/>
              <a:t> Медиа, 2015. </a:t>
            </a:r>
            <a:r>
              <a:rPr lang="ru-RU" sz="2400" b="1" dirty="0" smtClean="0"/>
              <a:t>–</a:t>
            </a:r>
            <a:r>
              <a:rPr sz="2400" b="1" smtClean="0"/>
              <a:t> 240 с. : ил.</a:t>
            </a:r>
            <a:br>
              <a:rPr sz="2400" b="1" smtClean="0"/>
            </a:br>
            <a:endParaRPr lang="ru-RU" sz="2400" dirty="0"/>
          </a:p>
        </p:txBody>
      </p:sp>
      <p:sp>
        <p:nvSpPr>
          <p:cNvPr id="3" name="Содержимое 2"/>
          <p:cNvSpPr>
            <a:spLocks noGrp="1"/>
          </p:cNvSpPr>
          <p:nvPr>
            <p:ph idx="1"/>
          </p:nvPr>
        </p:nvSpPr>
        <p:spPr>
          <a:xfrm>
            <a:off x="879438" y="1571612"/>
            <a:ext cx="7072362" cy="4572032"/>
          </a:xfrm>
        </p:spPr>
        <p:txBody>
          <a:bodyPr>
            <a:normAutofit fontScale="92500" lnSpcReduction="20000"/>
          </a:bodyPr>
          <a:lstStyle/>
          <a:p>
            <a:pPr>
              <a:buNone/>
            </a:pPr>
            <a:r>
              <a:rPr smtClean="0"/>
              <a:t>     Учебное пособие соответствует учебной программе по медицине катастроф для студентов медицинских вузов. В нeм представлены современные сведения об организации медицинского обеспечения населения в чрезвычайных ситуациях мирного и военного времени. В отдельных темах рассмотрены вопросы, которые посвящeны: организационной структуре и задачам Единой государственной системы предупреждения и ликвидации чрезвычайных ситуаций и Всероссийской службы медицины катастроф; организации лечебно-эвакуационных, санитарно-гигиенических и противоэпидемических мероприятий в чрезвычайных ситуациях; медицинской и медико-психологической защите населения и спасателей; медицинскому снабжению учреждений и формирований службы медицины катастроф; оказанию медицинской помощи населению в вооружeнных конфликтах и локальных войнах. Учебное пособие может использоваться преподавателями медицинских вузов для подготовки учебно-методической литературы и студентами для самостоятельной работы.</a:t>
            </a:r>
            <a:endParaRPr lang="ru-RU" dirty="0"/>
          </a:p>
        </p:txBody>
      </p:sp>
      <p:pic>
        <p:nvPicPr>
          <p:cNvPr id="10242" name="Picture 2"/>
          <p:cNvPicPr>
            <a:picLocks noChangeAspect="1" noChangeArrowheads="1"/>
          </p:cNvPicPr>
          <p:nvPr/>
        </p:nvPicPr>
        <p:blipFill>
          <a:blip r:embed="rId2"/>
          <a:srcRect/>
          <a:stretch>
            <a:fillRect/>
          </a:stretch>
        </p:blipFill>
        <p:spPr bwMode="auto">
          <a:xfrm>
            <a:off x="8451866" y="1500174"/>
            <a:ext cx="2916953" cy="4390730"/>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6562" y="500042"/>
            <a:ext cx="10358510" cy="857256"/>
          </a:xfrm>
        </p:spPr>
        <p:txBody>
          <a:bodyPr>
            <a:normAutofit fontScale="90000"/>
          </a:bodyPr>
          <a:lstStyle/>
          <a:p>
            <a:r>
              <a:rPr sz="2400" b="1" smtClean="0"/>
              <a:t>Степанов А.В., Любин А.В., Малежик М.С., Перепелицын Н.И. Медицинское обеспечение гражданского населения в военное время: Учебное пособие.- Чита: РИЦ ЧГМА, 2015. – 93 с.</a:t>
            </a:r>
            <a:endParaRPr lang="ru-RU" sz="2400" b="1" dirty="0"/>
          </a:p>
        </p:txBody>
      </p:sp>
      <p:sp>
        <p:nvSpPr>
          <p:cNvPr id="3" name="Содержимое 2"/>
          <p:cNvSpPr>
            <a:spLocks noGrp="1"/>
          </p:cNvSpPr>
          <p:nvPr>
            <p:ph idx="1"/>
          </p:nvPr>
        </p:nvSpPr>
        <p:spPr>
          <a:xfrm>
            <a:off x="522248" y="1714488"/>
            <a:ext cx="7215238" cy="4286280"/>
          </a:xfrm>
        </p:spPr>
        <p:txBody>
          <a:bodyPr>
            <a:normAutofit fontScale="92500" lnSpcReduction="20000"/>
          </a:bodyPr>
          <a:lstStyle/>
          <a:p>
            <a:pPr>
              <a:buNone/>
            </a:pPr>
            <a:r>
              <a:rPr smtClean="0"/>
              <a:t>     Учебное пособие подготовлено и составлено в соответствии с учебной программой по организации медицинской помощи в чрезвычайных ситуациях мирного и военного времени. В нем рассматриваются предмет и задачи учебной дисциплины, вопросы медицинской службы гражданской обороны и мобилизационной подготовки объектов здравоохранения, дается подробная характеристика поражающих факторов, представлен комплекс лечебно–эвакуационного обеспечения, мероприятий медицинской защиты, раскрыты вопросы противоэпидемического обеспечения населения в военное время.</a:t>
            </a:r>
          </a:p>
          <a:p>
            <a:pPr>
              <a:buNone/>
            </a:pPr>
            <a:r>
              <a:rPr smtClean="0"/>
              <a:t>     Учебное пособие подготовлено по дисциплине «Безопасность жизнедеятельности и медицина катастроф» в соответствии с Федеральным образовательным стандартом высшего профессионального образования и предназначено для студентов, обучающихся по специальности «Лечебное дело», «Педиатрия», «Стоматология».</a:t>
            </a:r>
          </a:p>
          <a:p>
            <a:pPr>
              <a:buNone/>
            </a:pPr>
            <a:endParaRPr lang="ru-RU" dirty="0"/>
          </a:p>
        </p:txBody>
      </p:sp>
      <p:pic>
        <p:nvPicPr>
          <p:cNvPr id="1026" name="Picture 2"/>
          <p:cNvPicPr>
            <a:picLocks noChangeAspect="1" noChangeArrowheads="1"/>
          </p:cNvPicPr>
          <p:nvPr/>
        </p:nvPicPr>
        <p:blipFill>
          <a:blip r:embed="rId2"/>
          <a:srcRect/>
          <a:stretch>
            <a:fillRect/>
          </a:stretch>
        </p:blipFill>
        <p:spPr bwMode="auto">
          <a:xfrm>
            <a:off x="8535594" y="1489501"/>
            <a:ext cx="2916668" cy="4125477"/>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6562" y="357166"/>
            <a:ext cx="10787138" cy="1038212"/>
          </a:xfrm>
        </p:spPr>
        <p:txBody>
          <a:bodyPr>
            <a:normAutofit fontScale="90000"/>
          </a:bodyPr>
          <a:lstStyle/>
          <a:p>
            <a:r>
              <a:rPr sz="2400" b="1" smtClean="0"/>
              <a:t>Степанов А.В., Любин А.В., Малежик М.А., Перепелицин Н.И. Организация медицинского обеспечения при ликвидации чрезвычайных ситуаций: учебное пособие.– Чита: РИЦ ЧГМА, 2015. – 142 с.</a:t>
            </a:r>
            <a:endParaRPr lang="ru-RU" sz="2400" b="1" dirty="0"/>
          </a:p>
        </p:txBody>
      </p:sp>
      <p:sp>
        <p:nvSpPr>
          <p:cNvPr id="3" name="Содержимое 2"/>
          <p:cNvSpPr>
            <a:spLocks noGrp="1"/>
          </p:cNvSpPr>
          <p:nvPr>
            <p:ph idx="1"/>
          </p:nvPr>
        </p:nvSpPr>
        <p:spPr>
          <a:xfrm>
            <a:off x="736562" y="1643050"/>
            <a:ext cx="6858048" cy="4429156"/>
          </a:xfrm>
        </p:spPr>
        <p:txBody>
          <a:bodyPr>
            <a:normAutofit fontScale="92500" lnSpcReduction="10000"/>
          </a:bodyPr>
          <a:lstStyle/>
          <a:p>
            <a:pPr>
              <a:buNone/>
            </a:pPr>
            <a:r>
              <a:rPr smtClean="0"/>
              <a:t>    Рекомендовано Учебно-методическим объединением по медицинскому и фармацевтическому образованию вузов России в качестве учебного пособия для обучающихся по основным профессиональным образовательным программам высшего образования – программам специалитета по специальностям Лечебное дело, Педиатрия, Медико-профилактическое дело, Стоматология</a:t>
            </a:r>
          </a:p>
          <a:p>
            <a:pPr>
              <a:buNone/>
            </a:pPr>
            <a:r>
              <a:rPr smtClean="0"/>
              <a:t>    Учебное пособие подготовлено и составлено в соответствии с ФГОС-3 по медицине катастроф. В нем рассматриваются предмет и задачи учебной дисциплины, организация и функционирование различных подразделений медицины катастроф, дается подробная характеристика природных и техногенных поражающих факторов, предлагаются основные принципы неотложной медицинской помощи.</a:t>
            </a:r>
          </a:p>
          <a:p>
            <a:pPr>
              <a:buNone/>
            </a:pPr>
            <a:endParaRPr lang="ru-RU" dirty="0"/>
          </a:p>
        </p:txBody>
      </p:sp>
      <p:pic>
        <p:nvPicPr>
          <p:cNvPr id="2050" name="Picture 2"/>
          <p:cNvPicPr>
            <a:picLocks noChangeAspect="1" noChangeArrowheads="1"/>
          </p:cNvPicPr>
          <p:nvPr/>
        </p:nvPicPr>
        <p:blipFill>
          <a:blip r:embed="rId2"/>
          <a:srcRect/>
          <a:stretch>
            <a:fillRect/>
          </a:stretch>
        </p:blipFill>
        <p:spPr bwMode="auto">
          <a:xfrm>
            <a:off x="8523304" y="1500174"/>
            <a:ext cx="2928958" cy="4173744"/>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Pediatriya-v-Germanii.jpg"/>
          <p:cNvPicPr>
            <a:picLocks noChangeAspect="1"/>
          </p:cNvPicPr>
          <p:nvPr/>
        </p:nvPicPr>
        <p:blipFill>
          <a:blip r:embed="rId2"/>
          <a:stretch>
            <a:fillRect/>
          </a:stretch>
        </p:blipFill>
        <p:spPr>
          <a:xfrm>
            <a:off x="1665256" y="928670"/>
            <a:ext cx="8572560" cy="2686069"/>
          </a:xfrm>
          <a:prstGeom prst="rect">
            <a:avLst/>
          </a:prstGeom>
          <a:effectLst>
            <a:innerShdw blurRad="63500" dist="50800" dir="2700000">
              <a:prstClr val="black">
                <a:alpha val="50000"/>
              </a:prstClr>
            </a:innerShdw>
            <a:reflection blurRad="6350" stA="50000" endA="300" endPos="90000" dir="5400000" sy="-100000" algn="bl" rotWithShape="0"/>
          </a:effectLst>
        </p:spPr>
      </p:pic>
      <p:sp>
        <p:nvSpPr>
          <p:cNvPr id="4" name="Заголовок 3"/>
          <p:cNvSpPr>
            <a:spLocks noGrp="1"/>
          </p:cNvSpPr>
          <p:nvPr>
            <p:ph type="ctrTitle"/>
          </p:nvPr>
        </p:nvSpPr>
        <p:spPr>
          <a:xfrm>
            <a:off x="1522380" y="1571612"/>
            <a:ext cx="9144000" cy="3505200"/>
          </a:xfrm>
        </p:spPr>
        <p:txBody>
          <a:bodyPr/>
          <a:lstStyle/>
          <a:p>
            <a:r>
              <a:rPr lang="ru-RU" dirty="0" smtClean="0"/>
              <a:t>П</a:t>
            </a:r>
            <a:r>
              <a:rPr smtClean="0"/>
              <a:t>едиатрия </a:t>
            </a:r>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2314" y="500042"/>
            <a:ext cx="9601200" cy="1143000"/>
          </a:xfrm>
        </p:spPr>
        <p:txBody>
          <a:bodyPr>
            <a:normAutofit/>
          </a:bodyPr>
          <a:lstStyle/>
          <a:p>
            <a:r>
              <a:rPr sz="2400" b="1" smtClean="0"/>
              <a:t>Поликлиническая и неотложная педиатрия : учеб. / под ред. А. С. Калмыковой. </a:t>
            </a:r>
            <a:r>
              <a:rPr lang="ru-RU" sz="2400" b="1" dirty="0" smtClean="0"/>
              <a:t>–</a:t>
            </a:r>
            <a:r>
              <a:rPr sz="2400" b="1" smtClean="0"/>
              <a:t> М. : ГЭОТАР </a:t>
            </a:r>
            <a:r>
              <a:rPr lang="ru-RU" sz="2400" b="1" dirty="0" smtClean="0"/>
              <a:t>–</a:t>
            </a:r>
            <a:r>
              <a:rPr sz="2400" b="1" smtClean="0"/>
              <a:t> Медиа, 2013. </a:t>
            </a:r>
            <a:r>
              <a:rPr lang="ru-RU" sz="2400" b="1" dirty="0" smtClean="0"/>
              <a:t>–</a:t>
            </a:r>
            <a:r>
              <a:rPr sz="2400" b="1" smtClean="0"/>
              <a:t> 896 с.</a:t>
            </a:r>
            <a:r>
              <a:rPr sz="2400" smtClean="0"/>
              <a:t/>
            </a:r>
            <a:br>
              <a:rPr sz="2400" smtClean="0"/>
            </a:br>
            <a:endParaRPr lang="ru-RU" sz="2400" dirty="0"/>
          </a:p>
        </p:txBody>
      </p:sp>
      <p:sp>
        <p:nvSpPr>
          <p:cNvPr id="3" name="Содержимое 2"/>
          <p:cNvSpPr>
            <a:spLocks noGrp="1"/>
          </p:cNvSpPr>
          <p:nvPr>
            <p:ph idx="1"/>
          </p:nvPr>
        </p:nvSpPr>
        <p:spPr>
          <a:xfrm>
            <a:off x="808000" y="1857364"/>
            <a:ext cx="7358114" cy="4429156"/>
          </a:xfrm>
        </p:spPr>
        <p:txBody>
          <a:bodyPr>
            <a:normAutofit fontScale="85000" lnSpcReduction="10000"/>
          </a:bodyPr>
          <a:lstStyle/>
          <a:p>
            <a:pPr>
              <a:buNone/>
            </a:pPr>
            <a:r>
              <a:rPr smtClean="0"/>
              <a:t>    В учебнике изложены основные направления работы участкового врача-педиатра. Освещены структура и организационные аспекты деятельности детской поликлиники. Подробно описаны проблемы здорового ребенка, профилактическая работа на участке, современные требования к питанию детей раннего возраста. Разделы, посвященные лечебной работе участкового педиатра, включают не только проблемы лечения и диспансеризации больных детей, но и другие актуальные вопросы поликлинической педиатрии. На современном уровне рассмотрены проблемы неотложной помощи детям на дому. Обширный раздел отведен медицинской помощи детям, посещающим школу и дошкольные образовательные учреждения. Отдельно освещены вопросы подростковой медицины.</a:t>
            </a:r>
            <a:br>
              <a:rPr smtClean="0"/>
            </a:br>
            <a:r>
              <a:rPr smtClean="0"/>
              <a:t>Учебник соответствует действующей типовой (примерной) учебной программе по дисциплине «Поликлиническая и неотложная педиатрия» для специальности 060103 «Педиатрия» и Федеральному государственному образовательному стандарту третьего поколения. Предназначен для студентов высших медицинских учебных заведений.</a:t>
            </a:r>
            <a:endParaRPr lang="ru-RU" dirty="0"/>
          </a:p>
        </p:txBody>
      </p:sp>
      <p:pic>
        <p:nvPicPr>
          <p:cNvPr id="11266" name="Picture 2"/>
          <p:cNvPicPr>
            <a:picLocks noChangeAspect="1" noChangeArrowheads="1"/>
          </p:cNvPicPr>
          <p:nvPr/>
        </p:nvPicPr>
        <p:blipFill>
          <a:blip r:embed="rId2"/>
          <a:srcRect/>
          <a:stretch>
            <a:fillRect/>
          </a:stretch>
        </p:blipFill>
        <p:spPr bwMode="auto">
          <a:xfrm>
            <a:off x="8451866" y="1785926"/>
            <a:ext cx="2830700" cy="4096350"/>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0876" y="357166"/>
            <a:ext cx="9601200" cy="1143000"/>
          </a:xfrm>
        </p:spPr>
        <p:txBody>
          <a:bodyPr>
            <a:normAutofit/>
          </a:bodyPr>
          <a:lstStyle/>
          <a:p>
            <a:r>
              <a:rPr sz="2400" b="1" smtClean="0"/>
              <a:t>Педиатру на каждый день : справочник / Р. Р. Кильдиярова. </a:t>
            </a:r>
            <a:r>
              <a:rPr lang="ru-RU" sz="2400" b="1" dirty="0" smtClean="0"/>
              <a:t>–</a:t>
            </a:r>
            <a:r>
              <a:rPr sz="2400" b="1" smtClean="0"/>
              <a:t> 9-е изд., испр. и доп. </a:t>
            </a:r>
            <a:r>
              <a:rPr lang="ru-RU" sz="2400" b="1" dirty="0" smtClean="0"/>
              <a:t>–</a:t>
            </a:r>
            <a:r>
              <a:rPr sz="2400" b="1" smtClean="0"/>
              <a:t> М. : ГЭОТАР </a:t>
            </a:r>
            <a:r>
              <a:rPr lang="ru-RU" sz="2400" b="1" dirty="0" smtClean="0"/>
              <a:t>–</a:t>
            </a:r>
            <a:r>
              <a:rPr sz="2400" b="1" smtClean="0"/>
              <a:t> Медиа, 2014. </a:t>
            </a:r>
            <a:r>
              <a:rPr lang="ru-RU" sz="2400" b="1" dirty="0" smtClean="0"/>
              <a:t>–</a:t>
            </a:r>
            <a:r>
              <a:rPr sz="2400" b="1" smtClean="0"/>
              <a:t> 192 с. </a:t>
            </a:r>
            <a:endParaRPr lang="ru-RU" sz="2400" dirty="0"/>
          </a:p>
        </p:txBody>
      </p:sp>
      <p:sp>
        <p:nvSpPr>
          <p:cNvPr id="3" name="Содержимое 2"/>
          <p:cNvSpPr>
            <a:spLocks noGrp="1"/>
          </p:cNvSpPr>
          <p:nvPr>
            <p:ph idx="1"/>
          </p:nvPr>
        </p:nvSpPr>
        <p:spPr>
          <a:xfrm>
            <a:off x="665124" y="1714488"/>
            <a:ext cx="7572428" cy="4786346"/>
          </a:xfrm>
        </p:spPr>
        <p:txBody>
          <a:bodyPr>
            <a:normAutofit fontScale="92500" lnSpcReduction="20000"/>
          </a:bodyPr>
          <a:lstStyle/>
          <a:p>
            <a:pPr>
              <a:buNone/>
            </a:pPr>
            <a:r>
              <a:rPr smtClean="0"/>
              <a:t>    В справочном пособии представлены основные физиологические константы детей, показатели нервно-психического и физического развития; рассмотрены схемы по питанию с расчетом основных ингредиентов в соответствии с требованиями Национальной стратегии вскармливания детей первого года жизни и ВОЗ; приводятся Национальный календарь профилактических прививок, наиболее часто назначаемые лекарственные препараты в педиатрии, включая современные противовирусные средства, и фитотерапия. Автор систематизировал и изложил в краткой форме основной нормативный материал по ведущим системам организма. В девятом издании часть эмпирических формул физического развития сокращена ввиду их неиспользования в практике врача-педиатра; улучшено качество перцентильных диаграмм и дано их объяснение; обследование здоровых детей представлено в соответствии с последними приказами Минздрава РФ; исправлены и дополнены вопросы питания детей, добавлен раздел по вскармливанию недоношенного ребенка; в книгу включены новые лекарственные препараты. Справочник предназначен педиатрам, семейным врачам и врачам других специальностей, студентам медицинских вузов.</a:t>
            </a:r>
            <a:endParaRPr lang="ru-RU" dirty="0"/>
          </a:p>
        </p:txBody>
      </p:sp>
      <p:pic>
        <p:nvPicPr>
          <p:cNvPr id="12290" name="Picture 2"/>
          <p:cNvPicPr>
            <a:picLocks noChangeAspect="1" noChangeArrowheads="1"/>
          </p:cNvPicPr>
          <p:nvPr/>
        </p:nvPicPr>
        <p:blipFill>
          <a:blip r:embed="rId2"/>
          <a:srcRect/>
          <a:stretch>
            <a:fillRect/>
          </a:stretch>
        </p:blipFill>
        <p:spPr bwMode="auto">
          <a:xfrm>
            <a:off x="8594742" y="2071678"/>
            <a:ext cx="2747964" cy="3770702"/>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cropped-staff.jpg"/>
          <p:cNvPicPr>
            <a:picLocks noChangeAspect="1"/>
          </p:cNvPicPr>
          <p:nvPr/>
        </p:nvPicPr>
        <p:blipFill>
          <a:blip r:embed="rId2"/>
          <a:stretch>
            <a:fillRect/>
          </a:stretch>
        </p:blipFill>
        <p:spPr>
          <a:xfrm>
            <a:off x="2379636" y="928670"/>
            <a:ext cx="7215238" cy="2928958"/>
          </a:xfrm>
          <a:prstGeom prst="rect">
            <a:avLst/>
          </a:prstGeom>
          <a:effectLst>
            <a:innerShdw blurRad="63500" dist="50800" dir="2700000">
              <a:prstClr val="black">
                <a:alpha val="50000"/>
              </a:prstClr>
            </a:innerShdw>
            <a:reflection blurRad="6350" stA="50000" endA="300" endPos="90000" dir="5400000" sy="-100000" algn="bl" rotWithShape="0"/>
          </a:effectLst>
        </p:spPr>
      </p:pic>
      <p:sp>
        <p:nvSpPr>
          <p:cNvPr id="4" name="Заголовок 3"/>
          <p:cNvSpPr>
            <a:spLocks noGrp="1"/>
          </p:cNvSpPr>
          <p:nvPr>
            <p:ph type="ctrTitle"/>
          </p:nvPr>
        </p:nvSpPr>
        <p:spPr>
          <a:xfrm>
            <a:off x="2308198" y="1714488"/>
            <a:ext cx="9144000" cy="3505200"/>
          </a:xfrm>
        </p:spPr>
        <p:txBody>
          <a:bodyPr/>
          <a:lstStyle/>
          <a:p>
            <a:r>
              <a:rPr lang="ru-RU" dirty="0" smtClean="0"/>
              <a:t>Т</a:t>
            </a:r>
            <a:r>
              <a:rPr smtClean="0"/>
              <a:t>ерапия </a:t>
            </a:r>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248" y="285728"/>
            <a:ext cx="9601200" cy="1143000"/>
          </a:xfrm>
        </p:spPr>
        <p:txBody>
          <a:bodyPr>
            <a:normAutofit/>
          </a:bodyPr>
          <a:lstStyle/>
          <a:p>
            <a:r>
              <a:rPr sz="2400" b="1" smtClean="0"/>
              <a:t>Поликлиническая терапия : учебник / под ред. И. Л. Давыдкина, Ю. В. Щукина. </a:t>
            </a:r>
            <a:r>
              <a:rPr lang="ru-RU" sz="2400" b="1" dirty="0" smtClean="0"/>
              <a:t>–</a:t>
            </a:r>
            <a:r>
              <a:rPr sz="2400" b="1" smtClean="0"/>
              <a:t> М. : ГЭОТАР </a:t>
            </a:r>
            <a:r>
              <a:rPr lang="ru-RU" sz="2400" b="1" dirty="0" smtClean="0"/>
              <a:t>–</a:t>
            </a:r>
            <a:r>
              <a:rPr sz="2400" b="1" smtClean="0"/>
              <a:t> Медия, 2013. </a:t>
            </a:r>
            <a:r>
              <a:rPr lang="ru-RU" sz="2400" b="1" dirty="0" smtClean="0"/>
              <a:t>–</a:t>
            </a:r>
            <a:r>
              <a:rPr sz="2400" b="1" smtClean="0"/>
              <a:t> 688 с. : ил. </a:t>
            </a:r>
            <a:endParaRPr lang="ru-RU" sz="2400" b="1" dirty="0"/>
          </a:p>
        </p:txBody>
      </p:sp>
      <p:sp>
        <p:nvSpPr>
          <p:cNvPr id="3" name="Содержимое 2"/>
          <p:cNvSpPr>
            <a:spLocks noGrp="1"/>
          </p:cNvSpPr>
          <p:nvPr>
            <p:ph idx="1"/>
          </p:nvPr>
        </p:nvSpPr>
        <p:spPr>
          <a:xfrm>
            <a:off x="307934" y="1714488"/>
            <a:ext cx="8001056" cy="4572032"/>
          </a:xfrm>
        </p:spPr>
        <p:txBody>
          <a:bodyPr>
            <a:normAutofit fontScale="92500" lnSpcReduction="20000"/>
          </a:bodyPr>
          <a:lstStyle/>
          <a:p>
            <a:pPr>
              <a:buNone/>
            </a:pPr>
            <a:r>
              <a:rPr smtClean="0"/>
              <a:t>    В учебнике представлена информация по всем разделам внутренних болезней. Большое внимание уделяется вопросам доказательной медицины, особенностям оказания медицинской помощи пациентам пожилого и старческого возраста, организации первичной медицинской помощи населению, инновационным решениям в диагностике и лечении больных, организации труда в поликлинике, ведению медицинской документации. </a:t>
            </a:r>
          </a:p>
          <a:p>
            <a:pPr>
              <a:buNone/>
            </a:pPr>
            <a:r>
              <a:rPr smtClean="0"/>
              <a:t>    Учебник написан в соответствии с современным федеральным государственным образовательным стандартом высшего профессионального образования третьего поколения, по которому выпускник по специальности 060101 "Лечебное дело" должен быть готов самостоятельно проводить профилактику, диагностику и лечение заболеваний у населения. </a:t>
            </a:r>
          </a:p>
          <a:p>
            <a:pPr>
              <a:buNone/>
            </a:pPr>
            <a:r>
              <a:rPr smtClean="0"/>
              <a:t>    Издание полностью отвечает современным отечественным профессиональным стандартам и международным рекомендациям. </a:t>
            </a:r>
          </a:p>
          <a:p>
            <a:pPr>
              <a:buNone/>
            </a:pPr>
            <a:r>
              <a:rPr smtClean="0"/>
              <a:t>    Предназначен студентам старших курсов медицинских вузов.</a:t>
            </a:r>
          </a:p>
        </p:txBody>
      </p:sp>
      <p:pic>
        <p:nvPicPr>
          <p:cNvPr id="3074" name="Picture 2"/>
          <p:cNvPicPr>
            <a:picLocks noChangeAspect="1" noChangeArrowheads="1"/>
          </p:cNvPicPr>
          <p:nvPr/>
        </p:nvPicPr>
        <p:blipFill>
          <a:blip r:embed="rId2"/>
          <a:srcRect/>
          <a:stretch>
            <a:fillRect/>
          </a:stretch>
        </p:blipFill>
        <p:spPr bwMode="auto">
          <a:xfrm>
            <a:off x="8523304" y="2071678"/>
            <a:ext cx="2901049" cy="3905258"/>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9438" y="571480"/>
            <a:ext cx="9601200" cy="1143000"/>
          </a:xfrm>
        </p:spPr>
        <p:txBody>
          <a:bodyPr>
            <a:normAutofit fontScale="90000"/>
          </a:bodyPr>
          <a:lstStyle/>
          <a:p>
            <a:r>
              <a:rPr sz="2700" b="1" smtClean="0"/>
              <a:t>Пропедевтика внутренних болезней (+ </a:t>
            </a:r>
            <a:r>
              <a:rPr lang="en-US" sz="2700" b="1" dirty="0" smtClean="0"/>
              <a:t>CD-ROM)</a:t>
            </a:r>
            <a:r>
              <a:rPr sz="2700" b="1" smtClean="0"/>
              <a:t> : учебник. </a:t>
            </a:r>
            <a:r>
              <a:rPr lang="ru-RU" sz="2700" b="1" dirty="0" smtClean="0"/>
              <a:t>–</a:t>
            </a:r>
            <a:r>
              <a:rPr sz="2700" b="1" smtClean="0"/>
              <a:t> 2 </a:t>
            </a:r>
            <a:r>
              <a:rPr lang="ru-RU" sz="2700" b="1" dirty="0" smtClean="0"/>
              <a:t>–</a:t>
            </a:r>
            <a:r>
              <a:rPr sz="2700" b="1" smtClean="0"/>
              <a:t> е изд., доп. </a:t>
            </a:r>
            <a:r>
              <a:rPr sz="2700" b="1" dirty="0" smtClean="0"/>
              <a:t>и</a:t>
            </a:r>
            <a:r>
              <a:rPr sz="2700" b="1" smtClean="0"/>
              <a:t> перераб. / Н. А. Мухин, В. С. Моисеев </a:t>
            </a:r>
            <a:r>
              <a:rPr lang="ru-RU" sz="2700" b="1" dirty="0" smtClean="0"/>
              <a:t>–</a:t>
            </a:r>
            <a:r>
              <a:rPr sz="2700" b="1" smtClean="0"/>
              <a:t> М. : ГЭОТАР </a:t>
            </a:r>
            <a:r>
              <a:rPr lang="ru-RU" sz="2700" b="1" dirty="0" smtClean="0"/>
              <a:t>–</a:t>
            </a:r>
            <a:r>
              <a:rPr sz="2700" b="1" smtClean="0"/>
              <a:t> Медиа, 2014. </a:t>
            </a:r>
            <a:r>
              <a:rPr lang="ru-RU" sz="2700" b="1" dirty="0" smtClean="0"/>
              <a:t>–</a:t>
            </a:r>
            <a:r>
              <a:rPr sz="2700" b="1" smtClean="0"/>
              <a:t> 848 с. : ил.</a:t>
            </a:r>
            <a:r>
              <a:rPr lang="en-US" sz="2000" b="1" dirty="0" smtClean="0"/>
              <a:t/>
            </a:r>
            <a:br>
              <a:rPr lang="en-US" sz="2000" b="1" dirty="0" smtClean="0"/>
            </a:br>
            <a:endParaRPr lang="ru-RU" sz="2000" b="1" dirty="0"/>
          </a:p>
        </p:txBody>
      </p:sp>
      <p:sp>
        <p:nvSpPr>
          <p:cNvPr id="3" name="Содержимое 2"/>
          <p:cNvSpPr>
            <a:spLocks noGrp="1"/>
          </p:cNvSpPr>
          <p:nvPr>
            <p:ph idx="1"/>
          </p:nvPr>
        </p:nvSpPr>
        <p:spPr>
          <a:xfrm>
            <a:off x="593686" y="1857364"/>
            <a:ext cx="7215238" cy="4286280"/>
          </a:xfrm>
        </p:spPr>
        <p:txBody>
          <a:bodyPr>
            <a:normAutofit/>
          </a:bodyPr>
          <a:lstStyle/>
          <a:p>
            <a:pPr>
              <a:buNone/>
            </a:pPr>
            <a:r>
              <a:rPr smtClean="0"/>
              <a:t>   Учебник содержит сведения по клинической диагностике внутренних болезней. Основное внимание уделено традиционным и современным методам выявления их симптомов и синдромов. Подчеркивается важность знания этиологии и механизмов возникновения определяемых признаков, что позволяет затем диагностировать конкретную нозологическую форму. Приводится краткое описание основных заболеваний внутренних органов. Приложение к учебнику на компакт-диске включает аудио-материалы по аускультации, а также дополнительные справочные материалы. Предназначен студентам медицинских вузов.</a:t>
            </a:r>
            <a:endParaRPr lang="ru-RU" dirty="0"/>
          </a:p>
        </p:txBody>
      </p:sp>
      <p:pic>
        <p:nvPicPr>
          <p:cNvPr id="4098" name="Picture 2"/>
          <p:cNvPicPr>
            <a:picLocks noChangeAspect="1" noChangeArrowheads="1"/>
          </p:cNvPicPr>
          <p:nvPr/>
        </p:nvPicPr>
        <p:blipFill>
          <a:blip r:embed="rId2"/>
          <a:srcRect/>
          <a:stretch>
            <a:fillRect/>
          </a:stretch>
        </p:blipFill>
        <p:spPr bwMode="auto">
          <a:xfrm>
            <a:off x="8380428" y="1857364"/>
            <a:ext cx="2928958" cy="4146788"/>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surgery-1.png"/>
          <p:cNvPicPr>
            <a:picLocks noChangeAspect="1"/>
          </p:cNvPicPr>
          <p:nvPr/>
        </p:nvPicPr>
        <p:blipFill>
          <a:blip r:embed="rId2"/>
          <a:stretch>
            <a:fillRect/>
          </a:stretch>
        </p:blipFill>
        <p:spPr>
          <a:xfrm>
            <a:off x="1593818" y="928671"/>
            <a:ext cx="9144064" cy="2286015"/>
          </a:xfrm>
          <a:prstGeom prst="rect">
            <a:avLst/>
          </a:prstGeom>
          <a:effectLst>
            <a:innerShdw blurRad="63500" dist="50800" dir="2700000">
              <a:prstClr val="black">
                <a:alpha val="50000"/>
              </a:prstClr>
            </a:innerShdw>
            <a:reflection blurRad="6350" stA="50000" endA="300" endPos="90000" dir="5400000" sy="-100000" algn="bl" rotWithShape="0"/>
          </a:effectLst>
        </p:spPr>
        <p:style>
          <a:lnRef idx="0">
            <a:scrgbClr r="0" g="0" b="0"/>
          </a:lnRef>
          <a:fillRef idx="1001">
            <a:schemeClr val="lt1"/>
          </a:fillRef>
          <a:effectRef idx="0">
            <a:scrgbClr r="0" g="0" b="0"/>
          </a:effectRef>
          <a:fontRef idx="major"/>
        </p:style>
      </p:pic>
      <p:sp>
        <p:nvSpPr>
          <p:cNvPr id="6" name="Заголовок 5"/>
          <p:cNvSpPr>
            <a:spLocks noGrp="1"/>
          </p:cNvSpPr>
          <p:nvPr>
            <p:ph type="ctrTitle"/>
          </p:nvPr>
        </p:nvSpPr>
        <p:spPr>
          <a:xfrm>
            <a:off x="1522380" y="1857364"/>
            <a:ext cx="9144000" cy="3505200"/>
          </a:xfrm>
        </p:spPr>
        <p:txBody>
          <a:bodyPr/>
          <a:lstStyle/>
          <a:p>
            <a:r>
              <a:rPr smtClean="0"/>
              <a:t>Хирургические болезни </a:t>
            </a:r>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3752" y="500042"/>
            <a:ext cx="9601200" cy="1143000"/>
          </a:xfrm>
        </p:spPr>
        <p:txBody>
          <a:bodyPr>
            <a:normAutofit/>
          </a:bodyPr>
          <a:lstStyle/>
          <a:p>
            <a:r>
              <a:rPr lang="ru-RU" sz="2400" b="1" dirty="0" smtClean="0"/>
              <a:t>Э</a:t>
            </a:r>
            <a:r>
              <a:rPr sz="2400" b="1" smtClean="0"/>
              <a:t>ндокринология : учебник. </a:t>
            </a:r>
            <a:r>
              <a:rPr lang="ru-RU" sz="2400" b="1" dirty="0" smtClean="0"/>
              <a:t>–</a:t>
            </a:r>
            <a:r>
              <a:rPr sz="2400" b="1" smtClean="0"/>
              <a:t> 2 </a:t>
            </a:r>
            <a:r>
              <a:rPr lang="ru-RU" sz="2400" b="1" dirty="0" smtClean="0"/>
              <a:t>–</a:t>
            </a:r>
            <a:r>
              <a:rPr sz="2400" b="1" smtClean="0"/>
              <a:t> е изд., перераб. и доп. </a:t>
            </a:r>
            <a:r>
              <a:rPr lang="ru-RU" sz="2400" b="1" dirty="0" smtClean="0"/>
              <a:t>–</a:t>
            </a:r>
            <a:r>
              <a:rPr sz="2400" b="1" smtClean="0"/>
              <a:t> М. : ГЭОТАР </a:t>
            </a:r>
            <a:r>
              <a:rPr lang="ru-RU" sz="2400" b="1" dirty="0" smtClean="0"/>
              <a:t>–</a:t>
            </a:r>
            <a:r>
              <a:rPr sz="2400" b="1" smtClean="0"/>
              <a:t> Медиа, 2014. </a:t>
            </a:r>
            <a:r>
              <a:rPr lang="ru-RU" sz="2400" b="1" dirty="0" smtClean="0"/>
              <a:t>–</a:t>
            </a:r>
            <a:r>
              <a:rPr sz="2400" b="1" smtClean="0"/>
              <a:t> 432 с. : ил.</a:t>
            </a:r>
            <a:endParaRPr lang="ru-RU" sz="2400" b="1" dirty="0"/>
          </a:p>
        </p:txBody>
      </p:sp>
      <p:sp>
        <p:nvSpPr>
          <p:cNvPr id="3" name="Содержимое 2"/>
          <p:cNvSpPr>
            <a:spLocks noGrp="1"/>
          </p:cNvSpPr>
          <p:nvPr>
            <p:ph idx="1"/>
          </p:nvPr>
        </p:nvSpPr>
        <p:spPr>
          <a:xfrm>
            <a:off x="879438" y="2143116"/>
            <a:ext cx="7000924" cy="3714776"/>
          </a:xfrm>
        </p:spPr>
        <p:txBody>
          <a:bodyPr/>
          <a:lstStyle/>
          <a:p>
            <a:pPr>
              <a:buNone/>
            </a:pPr>
            <a:r>
              <a:rPr smtClean="0"/>
              <a:t>    В учебнике излагаются основы клинической эндокринологии. Особое внимание уделено практическим аспектам диагностики и лечения наиболее распространенных эндокринных заболеваний.</a:t>
            </a:r>
            <a:br>
              <a:rPr smtClean="0"/>
            </a:br>
            <a:r>
              <a:rPr smtClean="0"/>
              <a:t>Предназначен для студентов медицинских вузов, клинических ординаторов и интернов, эндокринологов и врачей других специальностей.</a:t>
            </a:r>
            <a:br>
              <a:rPr smtClean="0"/>
            </a:br>
            <a:r>
              <a:rPr smtClean="0"/>
              <a:t/>
            </a:r>
            <a:br>
              <a:rPr smtClean="0"/>
            </a:br>
            <a:endParaRPr lang="ru-RU" dirty="0"/>
          </a:p>
        </p:txBody>
      </p:sp>
      <p:pic>
        <p:nvPicPr>
          <p:cNvPr id="5122" name="Picture 2"/>
          <p:cNvPicPr>
            <a:picLocks noChangeAspect="1" noChangeArrowheads="1"/>
          </p:cNvPicPr>
          <p:nvPr/>
        </p:nvPicPr>
        <p:blipFill>
          <a:blip r:embed="rId2"/>
          <a:srcRect/>
          <a:stretch>
            <a:fillRect/>
          </a:stretch>
        </p:blipFill>
        <p:spPr bwMode="auto">
          <a:xfrm>
            <a:off x="8380428" y="1785926"/>
            <a:ext cx="2928958" cy="4139044"/>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2314" y="571480"/>
            <a:ext cx="9601200" cy="1143000"/>
          </a:xfrm>
        </p:spPr>
        <p:txBody>
          <a:bodyPr>
            <a:normAutofit/>
          </a:bodyPr>
          <a:lstStyle/>
          <a:p>
            <a:r>
              <a:rPr sz="2400" b="1" smtClean="0"/>
              <a:t>Профессиональные болезни : учебник / Н. А. Мухин, В. В. Косарев, С. А. Бабанов, В. В. Фомин. </a:t>
            </a:r>
            <a:r>
              <a:rPr lang="ru-RU" sz="2400" b="1" dirty="0" smtClean="0"/>
              <a:t>–</a:t>
            </a:r>
            <a:r>
              <a:rPr sz="2400" b="1" smtClean="0"/>
              <a:t> М. : ГЭОТАР </a:t>
            </a:r>
            <a:r>
              <a:rPr lang="ru-RU" sz="2400" b="1" dirty="0" smtClean="0"/>
              <a:t>–</a:t>
            </a:r>
            <a:r>
              <a:rPr sz="2400" b="1" smtClean="0"/>
              <a:t> Медиа, 2013. </a:t>
            </a:r>
            <a:r>
              <a:rPr lang="ru-RU" sz="2400" b="1" dirty="0" smtClean="0"/>
              <a:t>–</a:t>
            </a:r>
            <a:r>
              <a:rPr sz="2400" b="1" smtClean="0"/>
              <a:t> 496 с. : ил.</a:t>
            </a:r>
            <a:endParaRPr lang="ru-RU" sz="2400" b="1" dirty="0"/>
          </a:p>
        </p:txBody>
      </p:sp>
      <p:sp>
        <p:nvSpPr>
          <p:cNvPr id="3" name="Содержимое 2"/>
          <p:cNvSpPr>
            <a:spLocks noGrp="1"/>
          </p:cNvSpPr>
          <p:nvPr>
            <p:ph idx="1"/>
          </p:nvPr>
        </p:nvSpPr>
        <p:spPr>
          <a:xfrm>
            <a:off x="736562" y="1857364"/>
            <a:ext cx="6929486" cy="4214842"/>
          </a:xfrm>
        </p:spPr>
        <p:txBody>
          <a:bodyPr>
            <a:normAutofit fontScale="92500" lnSpcReduction="10000"/>
          </a:bodyPr>
          <a:lstStyle/>
          <a:p>
            <a:pPr>
              <a:buNone/>
            </a:pPr>
            <a:r>
              <a:rPr smtClean="0"/>
              <a:t>    В учебнике рассмотрены вопросы диагностики, лечения и профилактики пылевых заболеваний легких, вибрационной болезни, нейросенсорной тугоухости, хронических интоксикаций, онкологических, профессиональных заболеваний кожи и зрительного анализатора. Представлены профессиональные заболевания медицинских работников, а также заболевания от функционального перенапряжения, биологических факторов. Освещены принципы диагностики профессиональных заболеваний при проведении периодических медицинских осмотров и связи заболевания с профессией в клинической картине профессиональных болезней. Учебник предназначен студентам лечебного, медико-профилактического факультетов медицинских вузов, а также системы последипломного профессионального образования врачей.</a:t>
            </a:r>
            <a:endParaRPr lang="ru-RU" dirty="0"/>
          </a:p>
        </p:txBody>
      </p:sp>
      <p:pic>
        <p:nvPicPr>
          <p:cNvPr id="6146" name="Picture 2"/>
          <p:cNvPicPr>
            <a:picLocks noChangeAspect="1" noChangeArrowheads="1"/>
          </p:cNvPicPr>
          <p:nvPr/>
        </p:nvPicPr>
        <p:blipFill>
          <a:blip r:embed="rId2"/>
          <a:srcRect/>
          <a:stretch>
            <a:fillRect/>
          </a:stretch>
        </p:blipFill>
        <p:spPr bwMode="auto">
          <a:xfrm>
            <a:off x="8380428" y="1928802"/>
            <a:ext cx="2831792" cy="3967313"/>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0876" y="428604"/>
            <a:ext cx="9601200" cy="1143000"/>
          </a:xfrm>
        </p:spPr>
        <p:txBody>
          <a:bodyPr>
            <a:normAutofit/>
          </a:bodyPr>
          <a:lstStyle/>
          <a:p>
            <a:r>
              <a:rPr sz="2400" b="1" smtClean="0"/>
              <a:t>Медицинская реабилитация : учебник / Г. Н. Пономаренко. </a:t>
            </a:r>
            <a:r>
              <a:rPr lang="ru-RU" sz="2400" b="1" dirty="0" smtClean="0"/>
              <a:t>–</a:t>
            </a:r>
            <a:r>
              <a:rPr sz="2400" b="1" smtClean="0"/>
              <a:t> М. : ГЭОТАР </a:t>
            </a:r>
            <a:r>
              <a:rPr lang="ru-RU" sz="2400" b="1" dirty="0" smtClean="0"/>
              <a:t>–</a:t>
            </a:r>
            <a:r>
              <a:rPr sz="2400" b="1" smtClean="0"/>
              <a:t> Медиа, 2014. </a:t>
            </a:r>
            <a:r>
              <a:rPr lang="ru-RU" sz="2400" b="1" dirty="0" smtClean="0"/>
              <a:t>–</a:t>
            </a:r>
            <a:r>
              <a:rPr sz="2400" b="1" smtClean="0"/>
              <a:t> 360 с. : ил.</a:t>
            </a:r>
            <a:endParaRPr lang="ru-RU" sz="2400" b="1" dirty="0"/>
          </a:p>
        </p:txBody>
      </p:sp>
      <p:sp>
        <p:nvSpPr>
          <p:cNvPr id="3" name="Содержимое 2"/>
          <p:cNvSpPr>
            <a:spLocks noGrp="1"/>
          </p:cNvSpPr>
          <p:nvPr>
            <p:ph idx="1"/>
          </p:nvPr>
        </p:nvSpPr>
        <p:spPr>
          <a:xfrm>
            <a:off x="736562" y="1857364"/>
            <a:ext cx="7286676" cy="4429156"/>
          </a:xfrm>
        </p:spPr>
        <p:txBody>
          <a:bodyPr>
            <a:normAutofit fontScale="92500" lnSpcReduction="10000"/>
          </a:bodyPr>
          <a:lstStyle/>
          <a:p>
            <a:pPr>
              <a:buNone/>
            </a:pPr>
            <a:r>
              <a:rPr smtClean="0"/>
              <a:t>    В учебнике представлены основные разделы медицинской реабилитации, рассмотрены процессы лечения и восстановления у больных утраченных функций с помощью различных методов и средств, приведены показания и противопоказания к их назначению, указаны параметры лечебного воздействия, освещены вопросы дозирования и сочетания процедур, даны характеристики основных моделей аппаратов и устройств.</a:t>
            </a:r>
            <a:br>
              <a:rPr smtClean="0"/>
            </a:br>
            <a:r>
              <a:rPr smtClean="0"/>
              <a:t>Рассмотрены вопросы организации помощи по медицинской реабилитации, санаторно-курортному лечению, медико-социальной реабилитации инвалидов. </a:t>
            </a:r>
            <a:br>
              <a:rPr smtClean="0"/>
            </a:br>
            <a:r>
              <a:rPr smtClean="0"/>
              <a:t>Учебник соответствует федеральному государственному образовательному стандарту 3-го поколения и учебной программе по медицинской реабилитации.</a:t>
            </a:r>
            <a:br>
              <a:rPr smtClean="0"/>
            </a:br>
            <a:r>
              <a:rPr smtClean="0"/>
              <a:t>Предназначен студентам медицинских вузов, преподавателям, аспирантам, ординаторам и врачам.</a:t>
            </a:r>
            <a:br>
              <a:rPr smtClean="0"/>
            </a:br>
            <a:endParaRPr lang="ru-RU" dirty="0"/>
          </a:p>
        </p:txBody>
      </p:sp>
      <p:pic>
        <p:nvPicPr>
          <p:cNvPr id="7170" name="Picture 2"/>
          <p:cNvPicPr>
            <a:picLocks noChangeAspect="1" noChangeArrowheads="1"/>
          </p:cNvPicPr>
          <p:nvPr/>
        </p:nvPicPr>
        <p:blipFill>
          <a:blip r:embed="rId2"/>
          <a:srcRect/>
          <a:stretch>
            <a:fillRect/>
          </a:stretch>
        </p:blipFill>
        <p:spPr bwMode="auto">
          <a:xfrm>
            <a:off x="8737618" y="2071678"/>
            <a:ext cx="2571768" cy="3742949"/>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9438" y="500042"/>
            <a:ext cx="10358510" cy="1143000"/>
          </a:xfrm>
        </p:spPr>
        <p:txBody>
          <a:bodyPr>
            <a:normAutofit/>
          </a:bodyPr>
          <a:lstStyle/>
          <a:p>
            <a:r>
              <a:rPr lang="ru-RU" sz="2400" b="1" dirty="0" smtClean="0"/>
              <a:t>О</a:t>
            </a:r>
            <a:r>
              <a:rPr sz="2400" b="1" smtClean="0"/>
              <a:t>бщий уход за больным в терапевтической клинике : учеб. </a:t>
            </a:r>
            <a:r>
              <a:rPr lang="ru-RU" sz="2400" b="1" dirty="0" smtClean="0"/>
              <a:t>П</a:t>
            </a:r>
            <a:r>
              <a:rPr sz="2400" b="1" smtClean="0"/>
              <a:t>ос. / В. Н. Ослопов, О. В. Богоявленская. </a:t>
            </a:r>
            <a:r>
              <a:rPr lang="ru-RU" sz="2400" b="1" dirty="0" smtClean="0"/>
              <a:t>–</a:t>
            </a:r>
            <a:r>
              <a:rPr sz="2400" b="1" smtClean="0"/>
              <a:t> 3 </a:t>
            </a:r>
            <a:r>
              <a:rPr lang="ru-RU" sz="2400" b="1" dirty="0" smtClean="0"/>
              <a:t>–</a:t>
            </a:r>
            <a:r>
              <a:rPr sz="2400" b="1" smtClean="0"/>
              <a:t> е изд., испр. и доп. </a:t>
            </a:r>
            <a:r>
              <a:rPr lang="ru-RU" sz="2400" b="1" dirty="0" smtClean="0"/>
              <a:t>–</a:t>
            </a:r>
            <a:r>
              <a:rPr sz="2400" b="1" smtClean="0"/>
              <a:t> М. : ГЭОТАР </a:t>
            </a:r>
            <a:r>
              <a:rPr lang="ru-RU" sz="2400" b="1" dirty="0" smtClean="0"/>
              <a:t>–</a:t>
            </a:r>
            <a:r>
              <a:rPr sz="2400" b="1" smtClean="0"/>
              <a:t> Медиа, 2014. </a:t>
            </a:r>
            <a:r>
              <a:rPr lang="ru-RU" sz="2400" b="1" dirty="0" smtClean="0"/>
              <a:t>–</a:t>
            </a:r>
            <a:r>
              <a:rPr sz="2400" b="1" smtClean="0"/>
              <a:t> 464 с. : ил.</a:t>
            </a:r>
            <a:endParaRPr lang="ru-RU" sz="2400" b="1" dirty="0"/>
          </a:p>
        </p:txBody>
      </p:sp>
      <p:sp>
        <p:nvSpPr>
          <p:cNvPr id="3" name="Содержимое 2"/>
          <p:cNvSpPr>
            <a:spLocks noGrp="1"/>
          </p:cNvSpPr>
          <p:nvPr>
            <p:ph idx="1"/>
          </p:nvPr>
        </p:nvSpPr>
        <p:spPr>
          <a:xfrm>
            <a:off x="736562" y="1857364"/>
            <a:ext cx="7143800" cy="4214842"/>
          </a:xfrm>
        </p:spPr>
        <p:txBody>
          <a:bodyPr>
            <a:normAutofit fontScale="92500" lnSpcReduction="10000"/>
          </a:bodyPr>
          <a:lstStyle/>
          <a:p>
            <a:pPr>
              <a:buNone/>
            </a:pPr>
            <a:r>
              <a:rPr smtClean="0"/>
              <a:t>    В третьем издании учебного пособия изложены основные вопросы ухода за больными в терапевтической клинике с учетом современной специфики сестринского дела. Особое внимание уделено подробному разбору медицинских процедур и манипуляций, выполняемых средним медицинским персоналом. Пересмотрены аспекты медицинской этики, наблюдения и ухода за больными с заболеваниями органов кровообращения, а также вопросы реанимационной помощи, что обусловлено наибольшими изменениями как общемедицинских, так и социальных представлений в этих областях знаний. Дополнена глава "Питание больных", в которой дается взвешенная позиция по актуальному, подвергающемуся нередким дискуссиям, вопросу применения биологически активных добавок. Пособие предназначено студентам медицинских вузов. 3-е издание, исправленное и дополненное.</a:t>
            </a:r>
            <a:endParaRPr lang="ru-RU" dirty="0"/>
          </a:p>
        </p:txBody>
      </p:sp>
      <p:pic>
        <p:nvPicPr>
          <p:cNvPr id="8195" name="Picture 3"/>
          <p:cNvPicPr>
            <a:picLocks noChangeAspect="1" noChangeArrowheads="1"/>
          </p:cNvPicPr>
          <p:nvPr/>
        </p:nvPicPr>
        <p:blipFill>
          <a:blip r:embed="rId2"/>
          <a:srcRect/>
          <a:stretch>
            <a:fillRect/>
          </a:stretch>
        </p:blipFill>
        <p:spPr bwMode="auto">
          <a:xfrm>
            <a:off x="8523304" y="2000240"/>
            <a:ext cx="2786082" cy="3920686"/>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ndex-picture.jpg"/>
          <p:cNvPicPr>
            <a:picLocks noChangeAspect="1"/>
          </p:cNvPicPr>
          <p:nvPr/>
        </p:nvPicPr>
        <p:blipFill>
          <a:blip r:embed="rId3"/>
          <a:stretch>
            <a:fillRect/>
          </a:stretch>
        </p:blipFill>
        <p:spPr>
          <a:xfrm>
            <a:off x="1593818" y="928670"/>
            <a:ext cx="9048750" cy="2286000"/>
          </a:xfrm>
          <a:prstGeom prst="rect">
            <a:avLst/>
          </a:prstGeom>
          <a:effectLst>
            <a:innerShdw blurRad="63500" dist="50800" dir="2700000">
              <a:prstClr val="black">
                <a:alpha val="50000"/>
              </a:prstClr>
            </a:innerShdw>
            <a:reflection blurRad="6350" stA="50000" endA="300" endPos="90000" dir="5400000" sy="-100000" algn="bl" rotWithShape="0"/>
          </a:effectLst>
        </p:spPr>
      </p:pic>
      <p:sp>
        <p:nvSpPr>
          <p:cNvPr id="2" name="Название 1"/>
          <p:cNvSpPr>
            <a:spLocks noGrp="1"/>
          </p:cNvSpPr>
          <p:nvPr>
            <p:ph type="ctrTitle"/>
          </p:nvPr>
        </p:nvSpPr>
        <p:spPr/>
        <p:txBody>
          <a:bodyPr/>
          <a:lstStyle/>
          <a:p>
            <a:r>
              <a:rPr smtClean="0"/>
              <a:t>Стоматология </a:t>
            </a:r>
            <a:endParaRPr lang="ru-RU" dirty="0"/>
          </a:p>
        </p:txBody>
      </p:sp>
    </p:spTree>
    <p:extLst>
      <p:ext uri="{BB962C8B-B14F-4D97-AF65-F5344CB8AC3E}">
        <p14:creationId xmlns:p14="http://schemas.microsoft.com/office/powerpoint/2010/main" xmlns="" val="4565610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Название 12"/>
          <p:cNvSpPr>
            <a:spLocks noGrp="1"/>
          </p:cNvSpPr>
          <p:nvPr>
            <p:ph type="title"/>
          </p:nvPr>
        </p:nvSpPr>
        <p:spPr>
          <a:xfrm>
            <a:off x="1379504" y="500042"/>
            <a:ext cx="10144196" cy="1071570"/>
          </a:xfrm>
        </p:spPr>
        <p:txBody>
          <a:bodyPr>
            <a:noAutofit/>
          </a:bodyPr>
          <a:lstStyle/>
          <a:p>
            <a:r>
              <a:rPr sz="2400" b="1" smtClean="0">
                <a:cs typeface="Arial" pitchFamily="34" charset="0"/>
              </a:rPr>
              <a:t>Стоматология / Александров М.Т., Бажанов Н.Н., Медведев Ю.А., Платонова В.В., Сергеев Ю.Н. / Под ред. Н.Н. Бажанова. </a:t>
            </a:r>
            <a:r>
              <a:rPr lang="ru-RU" sz="2400" b="1" dirty="0" smtClean="0">
                <a:cs typeface="Arial" pitchFamily="34" charset="0"/>
              </a:rPr>
              <a:t>–</a:t>
            </a:r>
            <a:r>
              <a:rPr sz="2400" b="1" smtClean="0">
                <a:cs typeface="Arial" pitchFamily="34" charset="0"/>
              </a:rPr>
              <a:t> 7 </a:t>
            </a:r>
            <a:r>
              <a:rPr lang="ru-RU" sz="2400" b="1" dirty="0" smtClean="0">
                <a:cs typeface="Arial" pitchFamily="34" charset="0"/>
              </a:rPr>
              <a:t>–</a:t>
            </a:r>
            <a:r>
              <a:rPr sz="2400" b="1" smtClean="0">
                <a:cs typeface="Arial" pitchFamily="34" charset="0"/>
              </a:rPr>
              <a:t> е изд. </a:t>
            </a:r>
            <a:r>
              <a:rPr lang="ru-RU" sz="2400" b="1" dirty="0" smtClean="0">
                <a:cs typeface="Arial" pitchFamily="34" charset="0"/>
              </a:rPr>
              <a:t>–</a:t>
            </a:r>
            <a:r>
              <a:rPr sz="2400" b="1" smtClean="0">
                <a:cs typeface="Arial" pitchFamily="34" charset="0"/>
              </a:rPr>
              <a:t> М.: ГЭОТАР </a:t>
            </a:r>
            <a:r>
              <a:rPr lang="ru-RU" sz="2400" b="1" dirty="0" smtClean="0">
                <a:cs typeface="Arial" pitchFamily="34" charset="0"/>
              </a:rPr>
              <a:t>–</a:t>
            </a:r>
            <a:r>
              <a:rPr sz="2400" b="1" smtClean="0">
                <a:cs typeface="Arial" pitchFamily="34" charset="0"/>
              </a:rPr>
              <a:t> Медиа, 2008. 416 с.</a:t>
            </a:r>
            <a:endParaRPr lang="ru-RU" sz="2400" b="1" dirty="0">
              <a:cs typeface="Arial" pitchFamily="34" charset="0"/>
            </a:endParaRPr>
          </a:p>
        </p:txBody>
      </p:sp>
      <p:pic>
        <p:nvPicPr>
          <p:cNvPr id="6" name="Рисунок 5" descr="QIP Shot - Screen 191.png"/>
          <p:cNvPicPr>
            <a:picLocks noChangeAspect="1"/>
          </p:cNvPicPr>
          <p:nvPr/>
        </p:nvPicPr>
        <p:blipFill>
          <a:blip r:embed="rId3"/>
          <a:stretch>
            <a:fillRect/>
          </a:stretch>
        </p:blipFill>
        <p:spPr>
          <a:xfrm>
            <a:off x="8237552" y="1643050"/>
            <a:ext cx="3071834" cy="4153120"/>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8" name="Содержимое 7"/>
          <p:cNvSpPr>
            <a:spLocks noGrp="1"/>
          </p:cNvSpPr>
          <p:nvPr>
            <p:ph idx="1"/>
          </p:nvPr>
        </p:nvSpPr>
        <p:spPr>
          <a:xfrm>
            <a:off x="1093752" y="2000240"/>
            <a:ext cx="6715172" cy="4286280"/>
          </a:xfrm>
        </p:spPr>
        <p:txBody>
          <a:bodyPr>
            <a:normAutofit/>
          </a:bodyPr>
          <a:lstStyle/>
          <a:p>
            <a:pPr>
              <a:buNone/>
            </a:pPr>
            <a:r>
              <a:rPr smtClean="0"/>
              <a:t>    В учебнике рассмотрены основные вопросы курса стоматологии: анатомо-физиологические особенности и заболевания челюстно-лицевой области, методы обезболивания при оперативных вмешательствах, представлены рекомендации по профилактике и лечению. Учебник дополнен новыми сведениями о современных методах диагностики лечения, профилактики заболеваний челюстно-лицевой области, материалом о ВИЧ-инфекции, ДВС-синдроме, некоторых воспалительных заболеваниях (фурункул, карбункул и др.), включены новые иллюстрации. Издание предназначено студентам медицинских вузов и практикующим врачам.</a:t>
            </a:r>
            <a:endParaRPr lang="ru-RU" dirty="0"/>
          </a:p>
        </p:txBody>
      </p:sp>
      <p:pic>
        <p:nvPicPr>
          <p:cNvPr id="5" name="Рисунок 4" descr="bg.png"/>
          <p:cNvPicPr>
            <a:picLocks noChangeAspect="1"/>
          </p:cNvPicPr>
          <p:nvPr/>
        </p:nvPicPr>
        <p:blipFill>
          <a:blip r:embed="rId4"/>
          <a:stretch>
            <a:fillRect/>
          </a:stretch>
        </p:blipFill>
        <p:spPr>
          <a:xfrm>
            <a:off x="736562" y="714356"/>
            <a:ext cx="7483767" cy="5462655"/>
          </a:xfrm>
          <a:prstGeom prst="rect">
            <a:avLst/>
          </a:prstGeom>
        </p:spPr>
      </p:pic>
    </p:spTree>
    <p:extLst>
      <p:ext uri="{BB962C8B-B14F-4D97-AF65-F5344CB8AC3E}">
        <p14:creationId xmlns:p14="http://schemas.microsoft.com/office/powerpoint/2010/main" xmlns="" val="41242897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093752" y="2357430"/>
            <a:ext cx="6786610" cy="4357718"/>
          </a:xfrm>
        </p:spPr>
        <p:txBody>
          <a:bodyPr/>
          <a:lstStyle/>
          <a:p>
            <a:r>
              <a:rPr sz="2000" smtClean="0"/>
              <a:t>В учебнике полно и последовательно отражены научные и методологические принципы, заложенные в действующем Федеральном государственном образовательном стандарте высшего профессионального образования.</a:t>
            </a:r>
            <a:br>
              <a:rPr sz="2000" smtClean="0"/>
            </a:br>
            <a:r>
              <a:rPr sz="2000" smtClean="0"/>
              <a:t>Главы учебника дополнены современными сведениями по эндодонтическому лечению, реставрациям и методам обезболивания, информацией об использовании виртуально-реальных комплексов для формирования мануальных компетенций у будущих клиницистов, данными о стоматологическом инструментарии и об организации помощи населению. Обширный иллюстративный материал и вопросы для самопроверки позволят студентам закрепить полученные знания и подготовиться к экзамену.</a:t>
            </a:r>
            <a:br>
              <a:rPr sz="2000" smtClean="0"/>
            </a:br>
            <a:r>
              <a:rPr sz="2400" smtClean="0"/>
              <a:t/>
            </a:r>
            <a:br>
              <a:rPr sz="2400" smtClean="0"/>
            </a:br>
            <a:endParaRPr lang="ru-RU" sz="2400" dirty="0"/>
          </a:p>
        </p:txBody>
      </p:sp>
      <p:sp>
        <p:nvSpPr>
          <p:cNvPr id="3" name="Текст 2"/>
          <p:cNvSpPr>
            <a:spLocks noGrp="1"/>
          </p:cNvSpPr>
          <p:nvPr>
            <p:ph type="body" idx="1"/>
          </p:nvPr>
        </p:nvSpPr>
        <p:spPr>
          <a:xfrm>
            <a:off x="1093752" y="214290"/>
            <a:ext cx="10572824" cy="866764"/>
          </a:xfrm>
        </p:spPr>
        <p:txBody>
          <a:bodyPr>
            <a:noAutofit/>
          </a:bodyPr>
          <a:lstStyle/>
          <a:p>
            <a:r>
              <a:rPr b="1" smtClean="0"/>
              <a:t>Пропедевтическая стоматология: учеб. для студентов под ред. Э.А. Базикяна, О.О. Янушевича. - 2-е изд., доп. и перераб. - М.: ГЭОТАР-Медиа, 2013. - 640 с.: ил.</a:t>
            </a:r>
            <a:endParaRPr lang="ru-RU" b="1" dirty="0"/>
          </a:p>
        </p:txBody>
      </p:sp>
      <p:pic>
        <p:nvPicPr>
          <p:cNvPr id="5" name="Рисунок 4" descr="QIP Shot - Screen 192.png"/>
          <p:cNvPicPr>
            <a:picLocks noChangeAspect="1"/>
          </p:cNvPicPr>
          <p:nvPr/>
        </p:nvPicPr>
        <p:blipFill>
          <a:blip r:embed="rId3"/>
          <a:stretch>
            <a:fillRect/>
          </a:stretch>
        </p:blipFill>
        <p:spPr>
          <a:xfrm>
            <a:off x="8237552" y="1357298"/>
            <a:ext cx="2971800" cy="4286250"/>
          </a:xfrm>
          <a:prstGeom prst="rect">
            <a:avLst/>
          </a:prstGeom>
        </p:spPr>
        <p:style>
          <a:lnRef idx="2">
            <a:schemeClr val="accent1"/>
          </a:lnRef>
          <a:fillRef idx="1">
            <a:schemeClr val="lt1"/>
          </a:fillRef>
          <a:effectRef idx="0">
            <a:schemeClr val="accent1"/>
          </a:effectRef>
          <a:fontRef idx="minor">
            <a:schemeClr val="dk1"/>
          </a:fontRef>
        </p:style>
      </p:pic>
      <p:pic>
        <p:nvPicPr>
          <p:cNvPr id="6" name="Рисунок 5" descr="bg.png"/>
          <p:cNvPicPr>
            <a:picLocks noChangeAspect="1"/>
          </p:cNvPicPr>
          <p:nvPr/>
        </p:nvPicPr>
        <p:blipFill>
          <a:blip r:embed="rId4"/>
          <a:stretch>
            <a:fillRect/>
          </a:stretch>
        </p:blipFill>
        <p:spPr>
          <a:xfrm>
            <a:off x="593686" y="785794"/>
            <a:ext cx="7829498" cy="5715016"/>
          </a:xfrm>
          <a:prstGeom prst="rect">
            <a:avLst/>
          </a:prstGeom>
        </p:spPr>
      </p:pic>
    </p:spTree>
    <p:extLst>
      <p:ext uri="{BB962C8B-B14F-4D97-AF65-F5344CB8AC3E}">
        <p14:creationId xmlns:p14="http://schemas.microsoft.com/office/powerpoint/2010/main" xmlns="" val="28731173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022314" y="214290"/>
            <a:ext cx="10287072" cy="1000132"/>
          </a:xfrm>
        </p:spPr>
        <p:txBody>
          <a:bodyPr>
            <a:normAutofit/>
          </a:bodyPr>
          <a:lstStyle/>
          <a:p>
            <a:r>
              <a:rPr sz="2400" b="1" smtClean="0"/>
              <a:t>Стоматология. Запись и ведение истории болезни. Руководство / под ред. Афанасьева В. В. - М.: ГЭОТАР-Медиа, 2014. - 160 с.</a:t>
            </a:r>
            <a:endParaRPr lang="ru-RU" sz="2400" b="1" dirty="0"/>
          </a:p>
        </p:txBody>
      </p:sp>
      <p:sp>
        <p:nvSpPr>
          <p:cNvPr id="3" name="Текст 2"/>
          <p:cNvSpPr>
            <a:spLocks noGrp="1"/>
          </p:cNvSpPr>
          <p:nvPr>
            <p:ph type="body" idx="1"/>
          </p:nvPr>
        </p:nvSpPr>
        <p:spPr>
          <a:xfrm>
            <a:off x="1022314" y="1357298"/>
            <a:ext cx="7000924" cy="4929222"/>
          </a:xfrm>
        </p:spPr>
        <p:txBody>
          <a:bodyPr>
            <a:normAutofit fontScale="85000" lnSpcReduction="10000"/>
          </a:bodyPr>
          <a:lstStyle/>
          <a:p>
            <a:pPr fontAlgn="base"/>
            <a:r>
              <a:rPr smtClean="0"/>
              <a:t>История болезни является неотъемлемой частью лечебного процесса. С момента поступления больного в поликлинику или в стационар начинается процесс работы врача с историей болезни. Правильное ее ведение является одной из важнейших обязанностей (в том числе и юридических) лечащего врача, врачей-консультантов и других врачей, осуществляющих запись результатов дополнительных методов исследования.</a:t>
            </a:r>
          </a:p>
          <a:p>
            <a:pPr fontAlgn="base"/>
            <a:r>
              <a:rPr smtClean="0"/>
              <a:t>Как юридический документ, история болезни является одним из основных источников, который становится определяющим в решении правовых вопросов, касающихся ответственности врача, пострадавшего, пациента, администрации больницы и др. граждан.</a:t>
            </a:r>
          </a:p>
          <a:p>
            <a:pPr fontAlgn="base"/>
            <a:r>
              <a:rPr smtClean="0"/>
              <a:t>В настоящем практическом руководстве даны схемы — шаблоны заполнения истории болезни наиболее наиболее часто встречаемых в клинике заболеваний по профилю хирургической стоматологии челюстно-лицевой хирургии.</a:t>
            </a:r>
          </a:p>
          <a:p>
            <a:endParaRPr lang="ru-RU" dirty="0"/>
          </a:p>
        </p:txBody>
      </p:sp>
      <p:pic>
        <p:nvPicPr>
          <p:cNvPr id="6" name="Рисунок 5" descr="QIP Shot - Screen 193.png"/>
          <p:cNvPicPr>
            <a:picLocks noChangeAspect="1"/>
          </p:cNvPicPr>
          <p:nvPr/>
        </p:nvPicPr>
        <p:blipFill>
          <a:blip r:embed="rId2"/>
          <a:stretch>
            <a:fillRect/>
          </a:stretch>
        </p:blipFill>
        <p:spPr>
          <a:xfrm>
            <a:off x="8308990" y="1785926"/>
            <a:ext cx="2913455" cy="4180808"/>
          </a:xfrm>
          <a:prstGeom prst="rect">
            <a:avLst/>
          </a:prstGeom>
        </p:spPr>
        <p:style>
          <a:lnRef idx="2">
            <a:schemeClr val="accent1"/>
          </a:lnRef>
          <a:fillRef idx="1">
            <a:schemeClr val="lt1"/>
          </a:fillRef>
          <a:effectRef idx="0">
            <a:schemeClr val="accent1"/>
          </a:effectRef>
          <a:fontRef idx="minor">
            <a:schemeClr val="dk1"/>
          </a:fontRef>
        </p:style>
      </p:pic>
      <p:pic>
        <p:nvPicPr>
          <p:cNvPr id="8" name="Рисунок 7" descr="bg.png"/>
          <p:cNvPicPr>
            <a:picLocks noChangeAspect="1"/>
          </p:cNvPicPr>
          <p:nvPr/>
        </p:nvPicPr>
        <p:blipFill>
          <a:blip r:embed="rId3"/>
          <a:stretch>
            <a:fillRect/>
          </a:stretch>
        </p:blipFill>
        <p:spPr>
          <a:xfrm>
            <a:off x="665124" y="928670"/>
            <a:ext cx="7731629" cy="5643578"/>
          </a:xfrm>
          <a:prstGeom prst="rect">
            <a:avLst/>
          </a:prstGeom>
        </p:spPr>
      </p:pic>
    </p:spTree>
    <p:extLst>
      <p:ext uri="{BB962C8B-B14F-4D97-AF65-F5344CB8AC3E}">
        <p14:creationId xmlns:p14="http://schemas.microsoft.com/office/powerpoint/2010/main" xmlns="" val="5339702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758746" y="571480"/>
            <a:ext cx="11430079" cy="1500198"/>
          </a:xfrm>
        </p:spPr>
        <p:txBody>
          <a:bodyPr>
            <a:normAutofit fontScale="90000"/>
          </a:bodyPr>
          <a:lstStyle/>
          <a:p>
            <a:r>
              <a:rPr sz="2700" b="1" smtClean="0"/>
              <a:t>Атлас по детской хирургической стоматологии и челюстно-лицевой хирургии : учебное пособие / Топольницкий О.З., Васильев А.Ю. - М.: ГЭОТАР-Медиа, 2011. — 264 с.: ил. </a:t>
            </a:r>
            <a:r>
              <a:rPr smtClean="0"/>
              <a:t/>
            </a:r>
            <a:br>
              <a:rPr smtClean="0"/>
            </a:br>
            <a:endParaRPr lang="ru-RU" dirty="0"/>
          </a:p>
        </p:txBody>
      </p:sp>
      <p:sp>
        <p:nvSpPr>
          <p:cNvPr id="8" name="Текст 7"/>
          <p:cNvSpPr>
            <a:spLocks noGrp="1"/>
          </p:cNvSpPr>
          <p:nvPr>
            <p:ph type="subTitle" idx="1"/>
          </p:nvPr>
        </p:nvSpPr>
        <p:spPr>
          <a:xfrm>
            <a:off x="665124" y="1500174"/>
            <a:ext cx="6786610" cy="5000660"/>
          </a:xfrm>
        </p:spPr>
        <p:txBody>
          <a:bodyPr>
            <a:normAutofit fontScale="85000" lnSpcReduction="10000"/>
          </a:bodyPr>
          <a:lstStyle/>
          <a:p>
            <a:r>
              <a:rPr smtClean="0"/>
              <a:t>В атласе представлены наиболее распространенные нозологические формы заболеваний челюстно-лицевой области у детей и подростков. В пособии отражены вопросы комплексной диагностики и лечения воспалительных заболеваний, врожденной и наследственной патологии челюстно-лицевой области, сосудистых мальформаций, травмы костей лицевого скелета и мягких тканей, а также болезней височно-нижнечелюстного сустава.</a:t>
            </a:r>
          </a:p>
          <a:p>
            <a:r>
              <a:rPr smtClean="0"/>
              <a:t>Диагностика основана на принципах доказательной медицины и включает современные высокотехнологичные методы аппаратной диагностики - ультразвуковое исследование с цветным допплеровским картированием, мультиспиральную компьютерную томографию, дентальную объемную томографию и магнитно-резонансную томографию. Атлас может как использоваться в качестве самостоятельного учебного пособия, так и являться иллюстративным приложением к учебнику по детской хирургической стоматологии.</a:t>
            </a:r>
          </a:p>
          <a:p>
            <a:endParaRPr lang="ru-RU" dirty="0"/>
          </a:p>
        </p:txBody>
      </p:sp>
      <p:pic>
        <p:nvPicPr>
          <p:cNvPr id="13" name="Рисунок 12" descr="QIP Shot - Screen 194.png"/>
          <p:cNvPicPr>
            <a:picLocks noChangeAspect="1"/>
          </p:cNvPicPr>
          <p:nvPr/>
        </p:nvPicPr>
        <p:blipFill>
          <a:blip r:embed="rId3"/>
          <a:stretch>
            <a:fillRect/>
          </a:stretch>
        </p:blipFill>
        <p:spPr>
          <a:xfrm>
            <a:off x="7808924" y="1571612"/>
            <a:ext cx="3855935" cy="4681537"/>
          </a:xfrm>
          <a:prstGeom prst="rect">
            <a:avLst/>
          </a:prstGeom>
        </p:spPr>
        <p:style>
          <a:lnRef idx="2">
            <a:schemeClr val="dk1"/>
          </a:lnRef>
          <a:fillRef idx="1">
            <a:schemeClr val="lt1"/>
          </a:fillRef>
          <a:effectRef idx="0">
            <a:schemeClr val="dk1"/>
          </a:effectRef>
          <a:fontRef idx="minor">
            <a:schemeClr val="dk1"/>
          </a:fontRef>
        </p:style>
      </p:pic>
      <p:pic>
        <p:nvPicPr>
          <p:cNvPr id="15" name="Рисунок 14" descr="bg.png"/>
          <p:cNvPicPr>
            <a:picLocks noChangeAspect="1"/>
          </p:cNvPicPr>
          <p:nvPr/>
        </p:nvPicPr>
        <p:blipFill>
          <a:blip r:embed="rId4"/>
          <a:stretch>
            <a:fillRect/>
          </a:stretch>
        </p:blipFill>
        <p:spPr>
          <a:xfrm>
            <a:off x="379372" y="785794"/>
            <a:ext cx="7731629" cy="5643578"/>
          </a:xfrm>
          <a:prstGeom prst="rect">
            <a:avLst/>
          </a:prstGeom>
        </p:spPr>
      </p:pic>
    </p:spTree>
    <p:extLst>
      <p:ext uri="{BB962C8B-B14F-4D97-AF65-F5344CB8AC3E}">
        <p14:creationId xmlns:p14="http://schemas.microsoft.com/office/powerpoint/2010/main" xmlns="" val="40467139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736562" y="0"/>
            <a:ext cx="9601200" cy="1143000"/>
          </a:xfrm>
        </p:spPr>
        <p:txBody>
          <a:bodyPr>
            <a:normAutofit/>
          </a:bodyPr>
          <a:lstStyle/>
          <a:p>
            <a:r>
              <a:rPr sz="2400" b="1" smtClean="0"/>
              <a:t>Основы врачебной косметологии:учеб.пособие / Ю. Ю. Дриноход. </a:t>
            </a:r>
            <a:r>
              <a:rPr lang="ru-RU" sz="2400" b="1" dirty="0" smtClean="0"/>
              <a:t>–</a:t>
            </a:r>
            <a:r>
              <a:rPr sz="2400" b="1" smtClean="0"/>
              <a:t> Ростов н/Д : Феникс, 2013. </a:t>
            </a:r>
            <a:r>
              <a:rPr lang="ru-RU" sz="2400" b="1" dirty="0" smtClean="0"/>
              <a:t>–</a:t>
            </a:r>
            <a:r>
              <a:rPr sz="2400" b="1" smtClean="0"/>
              <a:t> 348 с. : ил.</a:t>
            </a:r>
            <a:endParaRPr lang="ru-RU" sz="2400" dirty="0"/>
          </a:p>
        </p:txBody>
      </p:sp>
      <p:sp>
        <p:nvSpPr>
          <p:cNvPr id="7" name="Содержимое 6"/>
          <p:cNvSpPr>
            <a:spLocks noGrp="1"/>
          </p:cNvSpPr>
          <p:nvPr>
            <p:ph sz="half" idx="1"/>
          </p:nvPr>
        </p:nvSpPr>
        <p:spPr>
          <a:xfrm>
            <a:off x="450810" y="1357298"/>
            <a:ext cx="8001056" cy="5500702"/>
          </a:xfrm>
        </p:spPr>
        <p:txBody>
          <a:bodyPr>
            <a:normAutofit fontScale="92500" lnSpcReduction="10000"/>
          </a:bodyPr>
          <a:lstStyle/>
          <a:p>
            <a:pPr>
              <a:buNone/>
            </a:pPr>
            <a:r>
              <a:rPr smtClean="0"/>
              <a:t>    Учебное пособие является современным изданием, включающим наиболее значимые теоретические и практические основы врачебной косметологии, соответствующие действующим правовым нормам и классификации косметологии. .В издании подробно рассмотрены действующее нормативно-правовое регулирование и организация медицинской помощи по профилю "Косметология", новые стандарты оснащения косметологических кабинетов и процесса подготовки врачей-косметологов, раскрыты современные права и обязанности врача-косметолога. .Одной из особенностей издания является подробное изложение современных лабораторных и инструментальных методов исследования состояния покровных тканей человеческого организма в ходе диагностики кожи и ее придатков, всесторонне рассмотрены современные методы лечения инъекционными препаратами, дерматохирургии, физиотерапии и аппаратной косметологии. .Издание может быть полезно в качестве справочного материала для слушателей курсов профессиональной переподготовки, повышения квалификации, стажировки в рамках подготовки врачей-косметологов, а также для самообразования широкого круга населения, интересующегося вопросами лечения и ухода за кожей, волосами и ногтями человека.</a:t>
            </a:r>
            <a:endParaRPr lang="ru-RU" dirty="0"/>
          </a:p>
        </p:txBody>
      </p:sp>
      <p:pic>
        <p:nvPicPr>
          <p:cNvPr id="3074" name="Picture 2"/>
          <p:cNvPicPr>
            <a:picLocks noChangeAspect="1" noChangeArrowheads="1"/>
          </p:cNvPicPr>
          <p:nvPr/>
        </p:nvPicPr>
        <p:blipFill>
          <a:blip r:embed="rId3"/>
          <a:srcRect/>
          <a:stretch>
            <a:fillRect/>
          </a:stretch>
        </p:blipFill>
        <p:spPr bwMode="auto">
          <a:xfrm>
            <a:off x="8523304" y="1500174"/>
            <a:ext cx="3002181" cy="4657738"/>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xmlns="" val="23776181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1165190" y="357166"/>
            <a:ext cx="9601200" cy="1143000"/>
          </a:xfrm>
        </p:spPr>
        <p:txBody>
          <a:bodyPr>
            <a:normAutofit/>
          </a:bodyPr>
          <a:lstStyle/>
          <a:p>
            <a:r>
              <a:rPr sz="2400" b="1" smtClean="0"/>
              <a:t>Урология: учебник / под ред. П. В. Глыбочко, Ю. Г. Аляева. </a:t>
            </a:r>
            <a:r>
              <a:rPr lang="ru-RU" sz="2400" b="1" dirty="0" smtClean="0"/>
              <a:t>–</a:t>
            </a:r>
            <a:r>
              <a:rPr sz="2400" b="1" smtClean="0"/>
              <a:t> 3-е изд., перераб. и доп. </a:t>
            </a:r>
            <a:r>
              <a:rPr lang="ru-RU" sz="2400" b="1" dirty="0" smtClean="0"/>
              <a:t>–</a:t>
            </a:r>
            <a:r>
              <a:rPr sz="2400" b="1" smtClean="0"/>
              <a:t> М. : ГЭОТАР </a:t>
            </a:r>
            <a:r>
              <a:rPr lang="ru-RU" sz="2400" b="1" dirty="0" smtClean="0"/>
              <a:t>–</a:t>
            </a:r>
            <a:r>
              <a:rPr sz="2400" b="1" smtClean="0"/>
              <a:t> Медиа, 2014. </a:t>
            </a:r>
            <a:r>
              <a:rPr lang="ru-RU" sz="2400" b="1" dirty="0" smtClean="0"/>
              <a:t>–</a:t>
            </a:r>
            <a:r>
              <a:rPr sz="2400" b="1" smtClean="0"/>
              <a:t> 624 с. : ил.</a:t>
            </a:r>
            <a:endParaRPr lang="ru-RU" sz="2400" b="1" dirty="0"/>
          </a:p>
        </p:txBody>
      </p:sp>
      <p:sp>
        <p:nvSpPr>
          <p:cNvPr id="3" name="Содержимое 2"/>
          <p:cNvSpPr>
            <a:spLocks noGrp="1"/>
          </p:cNvSpPr>
          <p:nvPr>
            <p:ph idx="1"/>
          </p:nvPr>
        </p:nvSpPr>
        <p:spPr>
          <a:xfrm>
            <a:off x="879438" y="1785926"/>
            <a:ext cx="6643734" cy="4591064"/>
          </a:xfrm>
        </p:spPr>
        <p:txBody>
          <a:bodyPr>
            <a:normAutofit/>
          </a:bodyPr>
          <a:lstStyle/>
          <a:p>
            <a:pPr>
              <a:buNone/>
            </a:pPr>
            <a:r>
              <a:rPr smtClean="0"/>
              <a:t>   Учебник составлен в соответствии с требованиями учебной программы по урологии для студентов медицинских вузов. Изложены новейшие методы диагностики и лечения урологических заболеваний. Данное издание отличается большим количеством иллюстраций и оригинальностью представленного материала. Кроме традиционно необходимой информации о заболеваниях по каждой нозологии, приведены иллюстрированные клинические задачи, подробно рассмотрено их решение, что позволяет использовать теоретические знания при формировании диагноза и лечении больного. Учебник предназначен для студентов медицинских вузов, а также может быть полезен для интернов и ординаторов, готовящихся к самостоятельной работе. </a:t>
            </a:r>
            <a:endParaRPr lang="ru-RU" dirty="0"/>
          </a:p>
        </p:txBody>
      </p:sp>
      <p:pic>
        <p:nvPicPr>
          <p:cNvPr id="11" name="Рисунок 10" descr="1010302194.jpg"/>
          <p:cNvPicPr>
            <a:picLocks noChangeAspect="1"/>
          </p:cNvPicPr>
          <p:nvPr/>
        </p:nvPicPr>
        <p:blipFill>
          <a:blip r:embed="rId2"/>
          <a:stretch>
            <a:fillRect/>
          </a:stretch>
        </p:blipFill>
        <p:spPr>
          <a:xfrm>
            <a:off x="8023238" y="1857364"/>
            <a:ext cx="3015441" cy="4119568"/>
          </a:xfrm>
          <a:prstGeom prst="rect">
            <a:avLst/>
          </a:prstGeom>
        </p:spPr>
        <p:style>
          <a:lnRef idx="2">
            <a:schemeClr val="accent1"/>
          </a:lnRef>
          <a:fillRef idx="1">
            <a:schemeClr val="lt1"/>
          </a:fillRef>
          <a:effectRef idx="0">
            <a:schemeClr val="accent1"/>
          </a:effectRef>
          <a:fontRef idx="minor">
            <a:schemeClr val="dk1"/>
          </a:fontRef>
        </p:style>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736562" y="1928802"/>
            <a:ext cx="7215238" cy="3500462"/>
          </a:xfrm>
        </p:spPr>
        <p:txBody>
          <a:bodyPr/>
          <a:lstStyle/>
          <a:p>
            <a:r>
              <a:rPr sz="2000" smtClean="0"/>
              <a:t>В учебно-методическом пособии на современном уровне представлена информация об этиологии, патогенезе, клинике, диагностике и основных методах хирургического лечения неспецифических и специфических воспалительных процессов в полости рта, а также о возможных осложнениях общего и местного характера.</a:t>
            </a:r>
            <a:br>
              <a:rPr sz="2000" smtClean="0"/>
            </a:br>
            <a:r>
              <a:rPr sz="2000" smtClean="0"/>
              <a:t>Учебно-методическое пособие предназначено для студентов 3 и 4 курсов стоматологического факультета при освоении модуля «Хирургия полости рта» дисциплины Стоматология.</a:t>
            </a:r>
            <a:br>
              <a:rPr sz="2000" smtClean="0"/>
            </a:br>
            <a:endParaRPr lang="ru-RU" sz="2000" dirty="0"/>
          </a:p>
        </p:txBody>
      </p:sp>
      <p:sp>
        <p:nvSpPr>
          <p:cNvPr id="6" name="Текст 5"/>
          <p:cNvSpPr>
            <a:spLocks noGrp="1"/>
          </p:cNvSpPr>
          <p:nvPr>
            <p:ph type="subTitle" idx="1"/>
          </p:nvPr>
        </p:nvSpPr>
        <p:spPr>
          <a:xfrm>
            <a:off x="593686" y="500042"/>
            <a:ext cx="8229600" cy="1066800"/>
          </a:xfrm>
        </p:spPr>
        <p:txBody>
          <a:bodyPr>
            <a:normAutofit fontScale="92500"/>
          </a:bodyPr>
          <a:lstStyle/>
          <a:p>
            <a:r>
              <a:rPr b="1" smtClean="0"/>
              <a:t>Пинелис И.С., Пинелис Ю.И, Катман М.А., Турчина Е.В., Рудакова Л.Ю. Хирургия полости рта: Учебно-методическое пособие.- Чита: ИИЦ ЧГМА, 2015. - 169 с.</a:t>
            </a:r>
          </a:p>
          <a:p>
            <a:endParaRPr lang="ru-RU" dirty="0"/>
          </a:p>
        </p:txBody>
      </p:sp>
      <p:pic>
        <p:nvPicPr>
          <p:cNvPr id="4098" name="Picture 2"/>
          <p:cNvPicPr>
            <a:picLocks noChangeAspect="1" noChangeArrowheads="1"/>
          </p:cNvPicPr>
          <p:nvPr/>
        </p:nvPicPr>
        <p:blipFill>
          <a:blip r:embed="rId2"/>
          <a:srcRect/>
          <a:stretch>
            <a:fillRect/>
          </a:stretch>
        </p:blipFill>
        <p:spPr bwMode="auto">
          <a:xfrm>
            <a:off x="8380428" y="1714488"/>
            <a:ext cx="3000396" cy="4346581"/>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10" name="Рисунок 9" descr="bg.png"/>
          <p:cNvPicPr>
            <a:picLocks noChangeAspect="1"/>
          </p:cNvPicPr>
          <p:nvPr/>
        </p:nvPicPr>
        <p:blipFill>
          <a:blip r:embed="rId3"/>
          <a:stretch>
            <a:fillRect/>
          </a:stretch>
        </p:blipFill>
        <p:spPr>
          <a:xfrm>
            <a:off x="379372" y="857232"/>
            <a:ext cx="7698081" cy="5619090"/>
          </a:xfrm>
          <a:prstGeom prst="rect">
            <a:avLst/>
          </a:prstGeom>
        </p:spPr>
      </p:pic>
    </p:spTree>
    <p:extLst>
      <p:ext uri="{BB962C8B-B14F-4D97-AF65-F5344CB8AC3E}">
        <p14:creationId xmlns:p14="http://schemas.microsoft.com/office/powerpoint/2010/main" xmlns="" val="9653035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descr="Ekonomika4 g.jpg"/>
          <p:cNvPicPr>
            <a:picLocks noChangeAspect="1"/>
          </p:cNvPicPr>
          <p:nvPr/>
        </p:nvPicPr>
        <p:blipFill>
          <a:blip r:embed="rId2"/>
          <a:stretch>
            <a:fillRect/>
          </a:stretch>
        </p:blipFill>
        <p:spPr>
          <a:xfrm>
            <a:off x="3236892" y="790721"/>
            <a:ext cx="5357850" cy="2596402"/>
          </a:xfrm>
          <a:prstGeom prst="rect">
            <a:avLst/>
          </a:prstGeom>
          <a:effectLst>
            <a:outerShdw blurRad="63500" sx="102000" sy="102000" algn="ctr" rotWithShape="0">
              <a:prstClr val="black">
                <a:alpha val="40000"/>
              </a:prstClr>
            </a:outerShdw>
            <a:reflection blurRad="6350" stA="50000" endA="300" endPos="90000" dir="5400000" sy="-100000" algn="bl" rotWithShape="0"/>
          </a:effectLst>
        </p:spPr>
      </p:pic>
      <p:sp>
        <p:nvSpPr>
          <p:cNvPr id="4" name="Заголовок 3"/>
          <p:cNvSpPr>
            <a:spLocks noGrp="1"/>
          </p:cNvSpPr>
          <p:nvPr>
            <p:ph type="ctrTitle"/>
          </p:nvPr>
        </p:nvSpPr>
        <p:spPr>
          <a:xfrm>
            <a:off x="736562" y="4071942"/>
            <a:ext cx="11001452" cy="1785950"/>
          </a:xfrm>
        </p:spPr>
        <p:txBody>
          <a:bodyPr/>
          <a:lstStyle/>
          <a:p>
            <a:pPr algn="ctr"/>
            <a:r>
              <a:rPr sz="6000" smtClean="0"/>
              <a:t>Гуманитарные  и социально-экономические дисциплины</a:t>
            </a:r>
            <a:endParaRPr lang="ru-RU" sz="60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65190" y="571480"/>
            <a:ext cx="9601200" cy="1143000"/>
          </a:xfrm>
        </p:spPr>
        <p:txBody>
          <a:bodyPr>
            <a:normAutofit/>
          </a:bodyPr>
          <a:lstStyle/>
          <a:p>
            <a:r>
              <a:rPr sz="2400" b="1" smtClean="0"/>
              <a:t>История России с древнейших времен до наших дней: учебник / А. Н. Сахаров, А. Н. Боханов, В. А. Шестаков; под ред. А. Н. Сахарова. </a:t>
            </a:r>
            <a:r>
              <a:rPr lang="ru-RU" sz="2400" b="1" dirty="0" smtClean="0"/>
              <a:t>–</a:t>
            </a:r>
            <a:r>
              <a:rPr sz="2400" b="1" smtClean="0"/>
              <a:t> Москва : Проспект, 2015. </a:t>
            </a:r>
            <a:r>
              <a:rPr lang="ru-RU" sz="2400" b="1" dirty="0" smtClean="0"/>
              <a:t>–</a:t>
            </a:r>
            <a:r>
              <a:rPr sz="2400" b="1" smtClean="0"/>
              <a:t> 768 с. </a:t>
            </a:r>
            <a:endParaRPr lang="ru-RU" sz="2400" b="1" dirty="0"/>
          </a:p>
        </p:txBody>
      </p:sp>
      <p:sp>
        <p:nvSpPr>
          <p:cNvPr id="3" name="Содержимое 2"/>
          <p:cNvSpPr>
            <a:spLocks noGrp="1"/>
          </p:cNvSpPr>
          <p:nvPr>
            <p:ph idx="1"/>
          </p:nvPr>
        </p:nvSpPr>
        <p:spPr>
          <a:xfrm>
            <a:off x="879438" y="1857364"/>
            <a:ext cx="7358114" cy="4214842"/>
          </a:xfrm>
        </p:spPr>
        <p:txBody>
          <a:bodyPr>
            <a:normAutofit/>
          </a:bodyPr>
          <a:lstStyle/>
          <a:p>
            <a:pPr>
              <a:buNone/>
            </a:pPr>
            <a:r>
              <a:rPr smtClean="0"/>
              <a:t>    Учебник написан с учетом последних исследований исторической науки и современного научного подхода к изучению истории России. Освещены основные проблемы отечественной истории, раскрыты вопросы социально-экономического и государственно-политического развития России, разработана авторская концепция их изучения. Материал изложен ярким, выразительным литературным языком с учетом хронологии и научной интерпретации, что во многом объясняет его доступность для широкого круга читателей. Учебник соответствует государственным образовательным стандартам высшего профессионального образования Российской Федерации. Для абитуриентов, студентов, преподавателей, а также всех интересующихся отечественной историей.</a:t>
            </a:r>
            <a:endParaRPr lang="ru-RU" dirty="0"/>
          </a:p>
        </p:txBody>
      </p:sp>
      <p:pic>
        <p:nvPicPr>
          <p:cNvPr id="10242" name="Picture 2"/>
          <p:cNvPicPr>
            <a:picLocks noChangeAspect="1" noChangeArrowheads="1"/>
          </p:cNvPicPr>
          <p:nvPr/>
        </p:nvPicPr>
        <p:blipFill>
          <a:blip r:embed="rId2"/>
          <a:srcRect/>
          <a:stretch>
            <a:fillRect/>
          </a:stretch>
        </p:blipFill>
        <p:spPr bwMode="auto">
          <a:xfrm>
            <a:off x="8951932" y="1928802"/>
            <a:ext cx="2519365" cy="3982778"/>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3686" y="714356"/>
            <a:ext cx="9644130" cy="428628"/>
          </a:xfrm>
        </p:spPr>
        <p:txBody>
          <a:bodyPr>
            <a:normAutofit fontScale="90000"/>
          </a:bodyPr>
          <a:lstStyle/>
          <a:p>
            <a:r>
              <a:rPr lang="ru-RU" sz="2400" b="1" dirty="0" smtClean="0"/>
              <a:t>П</a:t>
            </a:r>
            <a:r>
              <a:rPr sz="2400" b="1" smtClean="0"/>
              <a:t>равоведение. </a:t>
            </a:r>
            <a:r>
              <a:rPr lang="ru-RU" sz="2400" b="1" dirty="0" smtClean="0"/>
              <a:t>М</a:t>
            </a:r>
            <a:r>
              <a:rPr sz="2400" b="1" smtClean="0"/>
              <a:t>едицинское право: учебник / под ред. чл. </a:t>
            </a:r>
            <a:r>
              <a:rPr lang="ru-RU" sz="2400" b="1" dirty="0" smtClean="0"/>
              <a:t>–</a:t>
            </a:r>
            <a:r>
              <a:rPr sz="2400" b="1" smtClean="0"/>
              <a:t> корр. РАН, профессора Ю. Д. Сергеева. </a:t>
            </a:r>
            <a:r>
              <a:rPr lang="ru-RU" sz="2400" b="1" dirty="0" smtClean="0"/>
              <a:t>–</a:t>
            </a:r>
            <a:r>
              <a:rPr sz="2400" b="1" smtClean="0"/>
              <a:t> М. : ООО </a:t>
            </a:r>
            <a:r>
              <a:rPr lang="en-US" sz="2400" b="1" dirty="0" smtClean="0"/>
              <a:t>“ </a:t>
            </a:r>
            <a:r>
              <a:rPr sz="2400" b="1" smtClean="0"/>
              <a:t>Издательство </a:t>
            </a:r>
            <a:r>
              <a:rPr lang="en-US" sz="2400" b="1" dirty="0" smtClean="0"/>
              <a:t>”</a:t>
            </a:r>
            <a:r>
              <a:rPr sz="2400" b="1" smtClean="0"/>
              <a:t>Медицинское информационное агентство</a:t>
            </a:r>
            <a:r>
              <a:rPr lang="en-US" sz="2400" b="1" dirty="0" smtClean="0"/>
              <a:t>“</a:t>
            </a:r>
            <a:r>
              <a:rPr sz="2400" b="1" smtClean="0"/>
              <a:t>, 2014. </a:t>
            </a:r>
            <a:r>
              <a:rPr lang="ru-RU" sz="2400" b="1" dirty="0" smtClean="0"/>
              <a:t>–</a:t>
            </a:r>
            <a:r>
              <a:rPr sz="2400" b="1" smtClean="0"/>
              <a:t> 552 с. </a:t>
            </a:r>
            <a:endParaRPr lang="ru-RU" sz="2400" b="1" dirty="0"/>
          </a:p>
        </p:txBody>
      </p:sp>
      <p:sp>
        <p:nvSpPr>
          <p:cNvPr id="3" name="Содержимое 2"/>
          <p:cNvSpPr>
            <a:spLocks noGrp="1"/>
          </p:cNvSpPr>
          <p:nvPr>
            <p:ph idx="1"/>
          </p:nvPr>
        </p:nvSpPr>
        <p:spPr>
          <a:xfrm>
            <a:off x="379372" y="1285860"/>
            <a:ext cx="8072494" cy="5072098"/>
          </a:xfrm>
        </p:spPr>
        <p:txBody>
          <a:bodyPr>
            <a:normAutofit fontScale="92500" lnSpcReduction="20000"/>
          </a:bodyPr>
          <a:lstStyle/>
          <a:p>
            <a:pPr>
              <a:buNone/>
            </a:pPr>
            <a:r>
              <a:rPr smtClean="0"/>
              <a:t>    В учебнике отражены основные положения базовых отраслей права (конституционного, административного, гражданского, трудового, уголовного и др.) как гарантов обеспечения прав граждан в сфере охраны здоровья. </a:t>
            </a:r>
            <a:br>
              <a:rPr smtClean="0"/>
            </a:br>
            <a:r>
              <a:rPr smtClean="0"/>
              <a:t>Особое место отведено правовому регулированию медицинской деятельности. В издании систематизирована современная нормативно-правовая база, регулирующая правоотношения в сфере здравоохранения, права и обязанности медицинских работников и медицинских организаций в условиях нового законодательства; особенности реализации прав пациентов при оказании медицинской помощи, а также обязанности граждан в сфере охраны здоровья. Рассмотрены особенности юридической ответственности за профессиональные и должностные правонарушения в сфере здравоохранения с практическими примерами следственной, судебной и экспертной практики. </a:t>
            </a:r>
            <a:br>
              <a:rPr smtClean="0"/>
            </a:br>
            <a:r>
              <a:rPr smtClean="0"/>
              <a:t>Учебник подготовлен в соответствии с требованиями федеральных государственных образовательных стандартов высшего и среднего профессионального образования по всем медицинским и фармацевтическим специальностям для изучения учебных дисциплин «Правоведение», «Основы права», «Правовые основы деятельности врача», «Правовое обеспечение профессиональной деятельности». </a:t>
            </a:r>
            <a:br>
              <a:rPr smtClean="0"/>
            </a:br>
            <a:endParaRPr lang="ru-RU" dirty="0"/>
          </a:p>
        </p:txBody>
      </p:sp>
      <p:pic>
        <p:nvPicPr>
          <p:cNvPr id="11266" name="Picture 2"/>
          <p:cNvPicPr>
            <a:picLocks noChangeAspect="1" noChangeArrowheads="1"/>
          </p:cNvPicPr>
          <p:nvPr/>
        </p:nvPicPr>
        <p:blipFill>
          <a:blip r:embed="rId2"/>
          <a:srcRect/>
          <a:stretch>
            <a:fillRect/>
          </a:stretch>
        </p:blipFill>
        <p:spPr bwMode="auto">
          <a:xfrm>
            <a:off x="8666180" y="1714488"/>
            <a:ext cx="2857520" cy="4176375"/>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0876" y="785794"/>
            <a:ext cx="9601200" cy="895336"/>
          </a:xfrm>
        </p:spPr>
        <p:txBody>
          <a:bodyPr>
            <a:normAutofit fontScale="90000"/>
          </a:bodyPr>
          <a:lstStyle/>
          <a:p>
            <a:r>
              <a:rPr sz="2400" b="1" smtClean="0"/>
              <a:t>Психология и педагогика : учебник для академического бакалавриата / Л. Д. Столяренко, В. Е. Столяренко. </a:t>
            </a:r>
            <a:r>
              <a:rPr lang="ru-RU" sz="2400" b="1" dirty="0" smtClean="0"/>
              <a:t>–</a:t>
            </a:r>
            <a:r>
              <a:rPr sz="2400" b="1" smtClean="0"/>
              <a:t> 4 </a:t>
            </a:r>
            <a:r>
              <a:rPr lang="ru-RU" sz="2400" b="1" dirty="0" smtClean="0"/>
              <a:t>–</a:t>
            </a:r>
            <a:r>
              <a:rPr sz="2400" b="1" smtClean="0"/>
              <a:t> е изд., перераб. и доп. </a:t>
            </a:r>
            <a:r>
              <a:rPr lang="ru-RU" sz="2400" b="1" dirty="0" smtClean="0"/>
              <a:t>–</a:t>
            </a:r>
            <a:r>
              <a:rPr sz="2400" b="1" smtClean="0"/>
              <a:t> М. : Издательство Юрайт, 2015. </a:t>
            </a:r>
            <a:r>
              <a:rPr lang="ru-RU" sz="2400" b="1" dirty="0" smtClean="0"/>
              <a:t>–</a:t>
            </a:r>
            <a:r>
              <a:rPr sz="2400" b="1" smtClean="0"/>
              <a:t> 509 с. </a:t>
            </a:r>
            <a:r>
              <a:rPr lang="ru-RU" sz="2400" b="1" dirty="0" smtClean="0"/>
              <a:t>–</a:t>
            </a:r>
            <a:r>
              <a:rPr sz="2400" b="1" smtClean="0"/>
              <a:t> Серия : Бакалавр. Академический курс.</a:t>
            </a:r>
            <a:endParaRPr lang="ru-RU" sz="2400" b="1" dirty="0"/>
          </a:p>
        </p:txBody>
      </p:sp>
      <p:sp>
        <p:nvSpPr>
          <p:cNvPr id="3" name="Содержимое 2"/>
          <p:cNvSpPr>
            <a:spLocks noGrp="1"/>
          </p:cNvSpPr>
          <p:nvPr>
            <p:ph idx="1"/>
          </p:nvPr>
        </p:nvSpPr>
        <p:spPr>
          <a:xfrm>
            <a:off x="736562" y="2143116"/>
            <a:ext cx="7715304" cy="3500462"/>
          </a:xfrm>
        </p:spPr>
        <p:txBody>
          <a:bodyPr>
            <a:normAutofit/>
          </a:bodyPr>
          <a:lstStyle/>
          <a:p>
            <a:pPr>
              <a:buNone/>
            </a:pPr>
            <a:r>
              <a:rPr smtClean="0"/>
              <a:t>    Содержит современные научные знания по дисциплине «Психология и педагогика»: психология как наука, познавательные психические процессы, психология личности, общения и психология группы, психология учебной и профессиональной деятельности; педагогика как наука, управление образованием, педагогические закономерности обучения и воспитания. </a:t>
            </a:r>
          </a:p>
          <a:p>
            <a:pPr>
              <a:buNone/>
            </a:pPr>
            <a:r>
              <a:rPr smtClean="0"/>
              <a:t>    Для студентов гуманитарных и технических вузов, аспирантов, педагогов и психологов, а также всех интересующихся вопросами психологии и педагогики.</a:t>
            </a:r>
            <a:endParaRPr lang="ru-RU" dirty="0"/>
          </a:p>
        </p:txBody>
      </p:sp>
      <p:pic>
        <p:nvPicPr>
          <p:cNvPr id="12290" name="Picture 2"/>
          <p:cNvPicPr>
            <a:picLocks noChangeAspect="1" noChangeArrowheads="1"/>
          </p:cNvPicPr>
          <p:nvPr/>
        </p:nvPicPr>
        <p:blipFill>
          <a:blip r:embed="rId2"/>
          <a:srcRect/>
          <a:stretch>
            <a:fillRect/>
          </a:stretch>
        </p:blipFill>
        <p:spPr bwMode="auto">
          <a:xfrm>
            <a:off x="8666180" y="1785926"/>
            <a:ext cx="2645824" cy="3981457"/>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2314" y="428604"/>
            <a:ext cx="9601200" cy="1143000"/>
          </a:xfrm>
        </p:spPr>
        <p:txBody>
          <a:bodyPr>
            <a:normAutofit/>
          </a:bodyPr>
          <a:lstStyle/>
          <a:p>
            <a:r>
              <a:rPr sz="2400" b="1" smtClean="0"/>
              <a:t>Латинский язык и основы медицинской терминологии. Учебник. </a:t>
            </a:r>
            <a:r>
              <a:rPr lang="ru-RU" sz="2400" b="1" dirty="0" smtClean="0"/>
              <a:t>–</a:t>
            </a:r>
            <a:r>
              <a:rPr sz="2400" b="1" smtClean="0"/>
              <a:t> М.: ЗАО "Шико", 2015. </a:t>
            </a:r>
            <a:r>
              <a:rPr lang="ru-RU" sz="2400" b="1" dirty="0" smtClean="0"/>
              <a:t>–</a:t>
            </a:r>
            <a:r>
              <a:rPr sz="2400" b="1" smtClean="0"/>
              <a:t> 448 с.: ил.</a:t>
            </a:r>
            <a:endParaRPr lang="ru-RU" sz="2400" dirty="0"/>
          </a:p>
        </p:txBody>
      </p:sp>
      <p:sp>
        <p:nvSpPr>
          <p:cNvPr id="3" name="Содержимое 2"/>
          <p:cNvSpPr>
            <a:spLocks noGrp="1"/>
          </p:cNvSpPr>
          <p:nvPr>
            <p:ph idx="1"/>
          </p:nvPr>
        </p:nvSpPr>
        <p:spPr>
          <a:xfrm>
            <a:off x="736562" y="1785926"/>
            <a:ext cx="7572428" cy="4429156"/>
          </a:xfrm>
        </p:spPr>
        <p:txBody>
          <a:bodyPr>
            <a:normAutofit fontScale="85000" lnSpcReduction="20000"/>
          </a:bodyPr>
          <a:lstStyle/>
          <a:p>
            <a:pPr>
              <a:buNone/>
            </a:pPr>
            <a:r>
              <a:rPr smtClean="0"/>
              <a:t>    </a:t>
            </a:r>
            <a:r>
              <a:rPr sz="2200" smtClean="0"/>
              <a:t>В 3-е издание внесены незначительные редакционные изменения, уточнения и добавления.</a:t>
            </a:r>
            <a:br>
              <a:rPr sz="2200" smtClean="0"/>
            </a:br>
            <a:r>
              <a:rPr sz="2200" smtClean="0"/>
              <a:t>Все основные научные и методически принципиальные новшества и установки 2-го издания, необходимые для базовой терминологической подготовки будущих врачей любой специальности, полностью сохранены.</a:t>
            </a:r>
            <a:br>
              <a:rPr sz="2200" smtClean="0"/>
            </a:br>
            <a:r>
              <a:rPr sz="2200" smtClean="0"/>
              <a:t>Впервые в учебнике даны сведения о Программе Всемирной организации здравоохранения (ВОЗ) по разработке системы Международных непатентованных наименований лекарственных веществ (МНН) и представлен "Алфавитный сводный список-минимум "Общих основ" для МНН и частотных отрезков с их значением".</a:t>
            </a:r>
            <a:br>
              <a:rPr sz="2200" smtClean="0"/>
            </a:br>
            <a:r>
              <a:rPr sz="2200" smtClean="0"/>
              <a:t>Логико-дидактическая структура базируется на обучении по трем ведущим подсистемам медицинской терминологии: анатомо-гистологической, клинической и фармацевтической. Практическому курсу предшествует вводная лекция, посвященная истории и специфике профессионального языка врача. В учебник включены краткие сведения о греческом языке, понятийно-терминоэлементный словарь, "Клятва Гиппократа" в латинском и русском переводах, латинские афоризмы, пословицы.</a:t>
            </a:r>
            <a:endParaRPr lang="ru-RU" sz="2200" dirty="0"/>
          </a:p>
        </p:txBody>
      </p:sp>
      <p:pic>
        <p:nvPicPr>
          <p:cNvPr id="9218" name="Picture 2"/>
          <p:cNvPicPr>
            <a:picLocks noChangeAspect="1" noChangeArrowheads="1"/>
          </p:cNvPicPr>
          <p:nvPr/>
        </p:nvPicPr>
        <p:blipFill>
          <a:blip r:embed="rId2"/>
          <a:srcRect/>
          <a:stretch>
            <a:fillRect/>
          </a:stretch>
        </p:blipFill>
        <p:spPr bwMode="auto">
          <a:xfrm>
            <a:off x="8880494" y="2000240"/>
            <a:ext cx="2571768" cy="4024341"/>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0876" y="500042"/>
            <a:ext cx="10644262" cy="1071570"/>
          </a:xfrm>
        </p:spPr>
        <p:txBody>
          <a:bodyPr>
            <a:normAutofit fontScale="90000"/>
          </a:bodyPr>
          <a:lstStyle/>
          <a:p>
            <a:r>
              <a:rPr sz="2400" b="1" smtClean="0"/>
              <a:t>Жиляева О.А., Башкуева Т.Д., Пенькова Н.А. Латинский язык. Анатомическая, клиническая и фармацевтическая терминология: учебно-справочное пособие/под редакцией О.А. Жиляевой. - 2-е изд., испр. и доп. - Чита: РИЦ ЧГМА, 2015 - 62 с.</a:t>
            </a:r>
            <a:endParaRPr lang="ru-RU" sz="2400" b="1" dirty="0"/>
          </a:p>
        </p:txBody>
      </p:sp>
      <p:sp>
        <p:nvSpPr>
          <p:cNvPr id="3" name="Содержимое 2"/>
          <p:cNvSpPr>
            <a:spLocks noGrp="1"/>
          </p:cNvSpPr>
          <p:nvPr>
            <p:ph idx="1"/>
          </p:nvPr>
        </p:nvSpPr>
        <p:spPr>
          <a:xfrm>
            <a:off x="665124" y="1714488"/>
            <a:ext cx="7000924" cy="4429156"/>
          </a:xfrm>
        </p:spPr>
        <p:txBody>
          <a:bodyPr>
            <a:normAutofit/>
          </a:bodyPr>
          <a:lstStyle/>
          <a:p>
            <a:pPr>
              <a:buNone/>
            </a:pPr>
            <a:r>
              <a:rPr smtClean="0"/>
              <a:t>    Учебно-справочное пособие подготовлено в соответствии с программой по латинскому языку, охватывает темы трех разделов: анатомической, клинической и фармацевтической терминологии с номенклатурой лекарственных средств, а также рецепты, употребляемые на латинском языке в процессе преподавания латинского языка и профильных стоматологических дисциплин.</a:t>
            </a:r>
          </a:p>
          <a:p>
            <a:pPr>
              <a:buNone/>
            </a:pPr>
            <a:r>
              <a:rPr smtClean="0"/>
              <a:t>    Пособие предназначено для студентов медицинских вузов, обучающихся по специальности "Стоматология".</a:t>
            </a:r>
          </a:p>
          <a:p>
            <a:pPr>
              <a:buNone/>
            </a:pPr>
            <a:r>
              <a:rPr smtClean="0"/>
              <a:t>    Издание 2-е, исправленное и дополненное.</a:t>
            </a:r>
          </a:p>
          <a:p>
            <a:pPr>
              <a:buNone/>
            </a:pPr>
            <a:endParaRPr lang="ru-RU" dirty="0"/>
          </a:p>
        </p:txBody>
      </p:sp>
      <p:pic>
        <p:nvPicPr>
          <p:cNvPr id="7170" name="Picture 2"/>
          <p:cNvPicPr>
            <a:picLocks noChangeAspect="1" noChangeArrowheads="1"/>
          </p:cNvPicPr>
          <p:nvPr/>
        </p:nvPicPr>
        <p:blipFill>
          <a:blip r:embed="rId2"/>
          <a:srcRect/>
          <a:stretch>
            <a:fillRect/>
          </a:stretch>
        </p:blipFill>
        <p:spPr bwMode="auto">
          <a:xfrm>
            <a:off x="8666180" y="1928802"/>
            <a:ext cx="2857520" cy="4006974"/>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0876" y="642918"/>
            <a:ext cx="10429948" cy="785818"/>
          </a:xfrm>
        </p:spPr>
        <p:txBody>
          <a:bodyPr>
            <a:noAutofit/>
          </a:bodyPr>
          <a:lstStyle/>
          <a:p>
            <a:r>
              <a:rPr sz="2400" b="1" smtClean="0"/>
              <a:t>Соловьева Ю.Г., Башкуева Т.Д., Талдыкина Н.С., Пушкарёва Н.Г., Жиляева О.А. </a:t>
            </a:r>
            <a:r>
              <a:rPr lang="en-US" sz="2400" b="1" dirty="0" smtClean="0"/>
              <a:t>English Reading: </a:t>
            </a:r>
            <a:r>
              <a:rPr sz="2400" b="1" smtClean="0"/>
              <a:t>учебное пособие/ Под редакцией Ю.Г. Соловьевой. – Чита: РИЦ ЧГМА, 2015 – 58 с.</a:t>
            </a:r>
            <a:endParaRPr lang="ru-RU" sz="2400" b="1" dirty="0"/>
          </a:p>
        </p:txBody>
      </p:sp>
      <p:sp>
        <p:nvSpPr>
          <p:cNvPr id="3" name="Содержимое 2"/>
          <p:cNvSpPr>
            <a:spLocks noGrp="1"/>
          </p:cNvSpPr>
          <p:nvPr>
            <p:ph idx="1"/>
          </p:nvPr>
        </p:nvSpPr>
        <p:spPr>
          <a:xfrm>
            <a:off x="736562" y="1785926"/>
            <a:ext cx="7215238" cy="4143404"/>
          </a:xfrm>
        </p:spPr>
        <p:txBody>
          <a:bodyPr/>
          <a:lstStyle/>
          <a:p>
            <a:pPr>
              <a:buNone/>
            </a:pPr>
            <a:r>
              <a:rPr smtClean="0"/>
              <a:t>   Учебное пособие предназначено для отработки умений и навыков анализа и контекстуальной обработки научно-медицинской информации на английском языке.</a:t>
            </a:r>
          </a:p>
          <a:p>
            <a:pPr>
              <a:buNone/>
            </a:pPr>
            <a:r>
              <a:rPr smtClean="0"/>
              <a:t>    Пособие предназначено для студентов, обучающихся на специальности «Лечебное дело».</a:t>
            </a:r>
          </a:p>
          <a:p>
            <a:pPr>
              <a:buNone/>
            </a:pPr>
            <a:endParaRPr lang="ru-RU" dirty="0"/>
          </a:p>
        </p:txBody>
      </p:sp>
      <p:pic>
        <p:nvPicPr>
          <p:cNvPr id="8194" name="Picture 2"/>
          <p:cNvPicPr>
            <a:picLocks noChangeAspect="1" noChangeArrowheads="1"/>
          </p:cNvPicPr>
          <p:nvPr/>
        </p:nvPicPr>
        <p:blipFill>
          <a:blip r:embed="rId2"/>
          <a:srcRect/>
          <a:stretch>
            <a:fillRect/>
          </a:stretch>
        </p:blipFill>
        <p:spPr bwMode="auto">
          <a:xfrm>
            <a:off x="8308990" y="1714488"/>
            <a:ext cx="3071834" cy="4284400"/>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slider8.jpg"/>
          <p:cNvPicPr>
            <a:picLocks noChangeAspect="1"/>
          </p:cNvPicPr>
          <p:nvPr/>
        </p:nvPicPr>
        <p:blipFill>
          <a:blip r:embed="rId2"/>
          <a:stretch>
            <a:fillRect/>
          </a:stretch>
        </p:blipFill>
        <p:spPr>
          <a:xfrm>
            <a:off x="1093752" y="928670"/>
            <a:ext cx="9880626" cy="2860181"/>
          </a:xfrm>
          <a:prstGeom prst="rect">
            <a:avLst/>
          </a:prstGeom>
          <a:effectLst>
            <a:innerShdw blurRad="63500" dist="50800" dir="2700000">
              <a:prstClr val="black">
                <a:alpha val="50000"/>
              </a:prstClr>
            </a:innerShdw>
            <a:reflection blurRad="6350" stA="50000" endA="300" endPos="90000" dir="5400000" sy="-100000" algn="bl" rotWithShape="0"/>
          </a:effectLst>
        </p:spPr>
      </p:pic>
      <p:sp>
        <p:nvSpPr>
          <p:cNvPr id="4" name="Заголовок 3"/>
          <p:cNvSpPr>
            <a:spLocks noGrp="1"/>
          </p:cNvSpPr>
          <p:nvPr>
            <p:ph type="ctrTitle"/>
          </p:nvPr>
        </p:nvSpPr>
        <p:spPr>
          <a:xfrm>
            <a:off x="1022314" y="3929066"/>
            <a:ext cx="11001452" cy="1947866"/>
          </a:xfrm>
        </p:spPr>
        <p:txBody>
          <a:bodyPr/>
          <a:lstStyle/>
          <a:p>
            <a:r>
              <a:rPr lang="ru-RU" sz="6000" dirty="0" smtClean="0"/>
              <a:t>М</a:t>
            </a:r>
            <a:r>
              <a:rPr sz="6000" smtClean="0"/>
              <a:t>атематический, естественнонаучный цикл</a:t>
            </a:r>
            <a:endParaRPr lang="ru-RU" sz="60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6562" y="785794"/>
            <a:ext cx="9787006" cy="642942"/>
          </a:xfrm>
        </p:spPr>
        <p:txBody>
          <a:bodyPr>
            <a:normAutofit fontScale="90000"/>
          </a:bodyPr>
          <a:lstStyle/>
          <a:p>
            <a:r>
              <a:rPr lang="ru-RU" sz="2400" b="1" dirty="0" smtClean="0"/>
              <a:t>С</a:t>
            </a:r>
            <a:r>
              <a:rPr sz="2400" b="1" smtClean="0"/>
              <a:t>борник задач и упражнений по общей химии : учеб. </a:t>
            </a:r>
            <a:r>
              <a:rPr lang="ru-RU" sz="2400" b="1" dirty="0" smtClean="0"/>
              <a:t>П</a:t>
            </a:r>
            <a:r>
              <a:rPr sz="2400" b="1" smtClean="0"/>
              <a:t>особие для академического бакалавриата / С. А. Пузаков, В. А. Попков, А. А Филиппова. </a:t>
            </a:r>
            <a:r>
              <a:rPr lang="ru-RU" sz="2400" b="1" dirty="0" smtClean="0"/>
              <a:t>–</a:t>
            </a:r>
            <a:r>
              <a:rPr sz="2400" b="1" smtClean="0"/>
              <a:t> 5 </a:t>
            </a:r>
            <a:r>
              <a:rPr lang="ru-RU" sz="2400" b="1" dirty="0" smtClean="0"/>
              <a:t>–</a:t>
            </a:r>
            <a:r>
              <a:rPr sz="2400" b="1" smtClean="0"/>
              <a:t> е изд., перераб. и доп. </a:t>
            </a:r>
            <a:r>
              <a:rPr lang="ru-RU" sz="2400" b="1" dirty="0" smtClean="0"/>
              <a:t>–</a:t>
            </a:r>
            <a:r>
              <a:rPr sz="2400" b="1" smtClean="0"/>
              <a:t> М. : Изд. Юрайт, 2015. </a:t>
            </a:r>
            <a:r>
              <a:rPr lang="ru-RU" sz="2400" b="1" dirty="0" smtClean="0"/>
              <a:t>–</a:t>
            </a:r>
            <a:r>
              <a:rPr sz="2400" b="1" smtClean="0"/>
              <a:t> 255 с.</a:t>
            </a:r>
            <a:endParaRPr lang="ru-RU" sz="2400" b="1" dirty="0"/>
          </a:p>
        </p:txBody>
      </p:sp>
      <p:sp>
        <p:nvSpPr>
          <p:cNvPr id="3" name="Содержимое 2"/>
          <p:cNvSpPr>
            <a:spLocks noGrp="1"/>
          </p:cNvSpPr>
          <p:nvPr>
            <p:ph idx="1"/>
          </p:nvPr>
        </p:nvSpPr>
        <p:spPr>
          <a:xfrm>
            <a:off x="379372" y="1142984"/>
            <a:ext cx="7429552" cy="4714908"/>
          </a:xfrm>
        </p:spPr>
        <p:txBody>
          <a:bodyPr>
            <a:noAutofit/>
          </a:bodyPr>
          <a:lstStyle/>
          <a:p>
            <a:pPr>
              <a:buNone/>
            </a:pPr>
            <a:r>
              <a:rPr smtClean="0"/>
              <a:t>    Данное пособие составляет единый обучающий комплекс с изданиями "Общая химия. Биофизическая химия. Химия биогенных элементов" (под редакцией Ю.А.Ершова) и "Практикум по общей химии" (под редакцией В.А.Попкова, А.В.Бабкова). Пособие содержит упражнения и задачи по всем разделам курса общей химии. Каждый раздел начинается с краткого теоретического введения и разбора типовых задач. В приложении приведен справочный материал. Соответствует актуальным требованиям Федерального государственного образовательного стандарта высшего образования. Для студентов высших учебных заведений, обучающихся по медицинским, биологическим, агрономическим, ветеринарным, экологическим специальностям. Может быть использовано учащимися старших классов общеобразовательных и специализированных школ, лицеев, гимназий, студентами колледжей, а также преподавателями химии.</a:t>
            </a:r>
            <a:endParaRPr lang="ru-RU" dirty="0"/>
          </a:p>
        </p:txBody>
      </p:sp>
      <p:pic>
        <p:nvPicPr>
          <p:cNvPr id="6" name="Рисунок 5" descr="1011488955.jpg"/>
          <p:cNvPicPr>
            <a:picLocks noChangeAspect="1"/>
          </p:cNvPicPr>
          <p:nvPr/>
        </p:nvPicPr>
        <p:blipFill>
          <a:blip r:embed="rId2"/>
          <a:stretch>
            <a:fillRect/>
          </a:stretch>
        </p:blipFill>
        <p:spPr>
          <a:xfrm>
            <a:off x="8308990" y="1142984"/>
            <a:ext cx="3214710" cy="4840216"/>
          </a:xfrm>
          <a:prstGeom prst="rect">
            <a:avLst/>
          </a:prstGeom>
        </p:spPr>
        <p:style>
          <a:lnRef idx="2">
            <a:schemeClr val="accent1"/>
          </a:lnRef>
          <a:fillRef idx="1">
            <a:schemeClr val="lt1"/>
          </a:fillRef>
          <a:effectRef idx="0">
            <a:schemeClr val="accent1"/>
          </a:effectRef>
          <a:fontRef idx="minor">
            <a:schemeClr val="dk1"/>
          </a:fontRef>
        </p:style>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562709.jpg"/>
          <p:cNvPicPr>
            <a:picLocks noChangeAspect="1"/>
          </p:cNvPicPr>
          <p:nvPr/>
        </p:nvPicPr>
        <p:blipFill>
          <a:blip r:embed="rId2"/>
          <a:stretch>
            <a:fillRect/>
          </a:stretch>
        </p:blipFill>
        <p:spPr>
          <a:xfrm>
            <a:off x="7523172" y="1571612"/>
            <a:ext cx="4143404" cy="4143404"/>
          </a:xfrm>
          <a:prstGeom prst="rect">
            <a:avLst/>
          </a:prstGeom>
        </p:spPr>
      </p:pic>
      <p:sp>
        <p:nvSpPr>
          <p:cNvPr id="9" name="Заголовок 8"/>
          <p:cNvSpPr>
            <a:spLocks noGrp="1"/>
          </p:cNvSpPr>
          <p:nvPr>
            <p:ph type="title"/>
          </p:nvPr>
        </p:nvSpPr>
        <p:spPr>
          <a:xfrm>
            <a:off x="879438" y="214290"/>
            <a:ext cx="9601200" cy="1143000"/>
          </a:xfrm>
        </p:spPr>
        <p:txBody>
          <a:bodyPr>
            <a:normAutofit/>
          </a:bodyPr>
          <a:lstStyle/>
          <a:p>
            <a:r>
              <a:rPr sz="2400" b="1" smtClean="0"/>
              <a:t>Хирургические болезни: учебник + CD. Черноусов А.Ф., Ветшев С.П., Егоров А.В. / Под ред. А.Ф. Черноусова. 2012. - 664 с.: ил.</a:t>
            </a:r>
            <a:endParaRPr lang="ru-RU" sz="2400" b="1" dirty="0"/>
          </a:p>
        </p:txBody>
      </p:sp>
      <p:sp>
        <p:nvSpPr>
          <p:cNvPr id="10" name="Содержимое 9"/>
          <p:cNvSpPr>
            <a:spLocks noGrp="1"/>
          </p:cNvSpPr>
          <p:nvPr>
            <p:ph idx="1"/>
          </p:nvPr>
        </p:nvSpPr>
        <p:spPr>
          <a:xfrm>
            <a:off x="593686" y="1428736"/>
            <a:ext cx="6786610" cy="5286412"/>
          </a:xfrm>
        </p:spPr>
        <p:txBody>
          <a:bodyPr>
            <a:normAutofit fontScale="92500" lnSpcReduction="10000"/>
          </a:bodyPr>
          <a:lstStyle/>
          <a:p>
            <a:pPr>
              <a:buNone/>
            </a:pPr>
            <a:r>
              <a:rPr smtClean="0"/>
              <a:t>     Издание подготовлено сотрудниками кафедры факультетской хирургии № 1 лечебного факультета Первого МГМУ им. И.М. Сеченова. Учебник написан в соответствии с утвержденной программой преподавания дисциплины "Хирургические болезни" и предназначен для студентов и аспирантов всех факультетов медицинских вузов. Учебник состоит из 18 глав, являющихся базисными в процессе изучения курса. Весь теоретический материал иллюстрирован (200 цветных и черно-белых исунков и схем), что значительно облегчает восприятие и усвоение материала. Каждую главу завершает список литературы и контрольные вопросы. В приложении на компакт-диске представлены дополнительные главы, отражающие темы, не вошедшие в программу основного курса, и видеофильмы, содержащие запись операций, выполненных в факультетской хирургической клинике. Предназначено студентам медицинских вузов, обучающихся по специальности 060101.65 "Лечебное дело" по дисциплине "Хирургические болезни", а также слушателям системы послевузовского профессионального образования.</a:t>
            </a:r>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6562" y="714356"/>
            <a:ext cx="10215634" cy="642942"/>
          </a:xfrm>
        </p:spPr>
        <p:txBody>
          <a:bodyPr>
            <a:normAutofit fontScale="90000"/>
          </a:bodyPr>
          <a:lstStyle/>
          <a:p>
            <a:r>
              <a:rPr sz="2400" b="1" smtClean="0"/>
              <a:t>Антонов, В. Ф. Физика и биофизика: учебник / В. Ф. Антонов, Е. К. Козлова, А. М. Черныш. - 2-е изд., испр. и доп. - М.: ГЭОТАР-Медиа, 2013. – 472 с.: ил.</a:t>
            </a:r>
            <a:endParaRPr lang="ru-RU" sz="2400" dirty="0"/>
          </a:p>
        </p:txBody>
      </p:sp>
      <p:sp>
        <p:nvSpPr>
          <p:cNvPr id="3" name="Содержимое 2"/>
          <p:cNvSpPr>
            <a:spLocks noGrp="1"/>
          </p:cNvSpPr>
          <p:nvPr>
            <p:ph idx="1"/>
          </p:nvPr>
        </p:nvSpPr>
        <p:spPr>
          <a:xfrm>
            <a:off x="593686" y="1857364"/>
            <a:ext cx="7429552" cy="4214842"/>
          </a:xfrm>
        </p:spPr>
        <p:txBody>
          <a:bodyPr>
            <a:normAutofit/>
          </a:bodyPr>
          <a:lstStyle/>
          <a:p>
            <a:pPr>
              <a:buNone/>
            </a:pPr>
            <a:r>
              <a:rPr smtClean="0"/>
              <a:t>    Второе издание учебника дополнено разделом о физиотерапевтической аппаратуре и диагностической электропорации клеточных мембран. Изменены и добавлены тексты ряда глав, многие иллюстрации и тестовые задания.</a:t>
            </a:r>
            <a:br>
              <a:rPr smtClean="0"/>
            </a:br>
            <a:r>
              <a:rPr smtClean="0"/>
              <a:t/>
            </a:r>
            <a:br>
              <a:rPr smtClean="0"/>
            </a:br>
            <a:r>
              <a:rPr smtClean="0"/>
              <a:t>Учебник предназначен студентам медицинских и фармацевтических вузов, а также студентам, изучающим биофизику.</a:t>
            </a:r>
            <a:endParaRPr lang="ru-RU" dirty="0"/>
          </a:p>
        </p:txBody>
      </p:sp>
      <p:pic>
        <p:nvPicPr>
          <p:cNvPr id="1026" name="Picture 2"/>
          <p:cNvPicPr>
            <a:picLocks noChangeAspect="1" noChangeArrowheads="1"/>
          </p:cNvPicPr>
          <p:nvPr/>
        </p:nvPicPr>
        <p:blipFill>
          <a:blip r:embed="rId2"/>
          <a:srcRect/>
          <a:stretch>
            <a:fillRect/>
          </a:stretch>
        </p:blipFill>
        <p:spPr bwMode="auto">
          <a:xfrm>
            <a:off x="8594742" y="1785926"/>
            <a:ext cx="2786082" cy="4212556"/>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2314" y="500042"/>
            <a:ext cx="9429782" cy="681022"/>
          </a:xfrm>
        </p:spPr>
        <p:txBody>
          <a:bodyPr>
            <a:normAutofit fontScale="90000"/>
          </a:bodyPr>
          <a:lstStyle/>
          <a:p>
            <a:r>
              <a:rPr lang="ru-RU" sz="2400" b="1" dirty="0" smtClean="0"/>
              <a:t>М</a:t>
            </a:r>
            <a:r>
              <a:rPr sz="2400" b="1" smtClean="0"/>
              <a:t>атематика для медицинских вузов : учеб. </a:t>
            </a:r>
            <a:r>
              <a:rPr lang="ru-RU" sz="2400" b="1" dirty="0" smtClean="0"/>
              <a:t>П</a:t>
            </a:r>
            <a:r>
              <a:rPr sz="2400" b="1" smtClean="0"/>
              <a:t>особие / В. В. Колесов, М. Н. Романов. </a:t>
            </a:r>
            <a:r>
              <a:rPr lang="ru-RU" sz="2400" b="1" dirty="0" smtClean="0"/>
              <a:t>–</a:t>
            </a:r>
            <a:r>
              <a:rPr sz="2400" b="1" smtClean="0"/>
              <a:t> Ростов н/Д: Феникс, 2015. </a:t>
            </a:r>
            <a:r>
              <a:rPr lang="ru-RU" sz="2400" b="1" dirty="0" smtClean="0"/>
              <a:t>–</a:t>
            </a:r>
            <a:r>
              <a:rPr sz="2400" b="1" smtClean="0"/>
              <a:t> 379 с.: ил.</a:t>
            </a:r>
            <a:endParaRPr lang="ru-RU" sz="2400" b="1" dirty="0"/>
          </a:p>
        </p:txBody>
      </p:sp>
      <p:sp>
        <p:nvSpPr>
          <p:cNvPr id="3" name="Содержимое 2"/>
          <p:cNvSpPr>
            <a:spLocks noGrp="1"/>
          </p:cNvSpPr>
          <p:nvPr>
            <p:ph idx="1"/>
          </p:nvPr>
        </p:nvSpPr>
        <p:spPr>
          <a:xfrm>
            <a:off x="665124" y="1785926"/>
            <a:ext cx="7215238" cy="4286280"/>
          </a:xfrm>
        </p:spPr>
        <p:txBody>
          <a:bodyPr>
            <a:normAutofit/>
          </a:bodyPr>
          <a:lstStyle/>
          <a:p>
            <a:pPr>
              <a:buNone/>
            </a:pPr>
            <a:r>
              <a:rPr smtClean="0"/>
              <a:t>    Эта книга - учебное пособие по высшей математике для студентов медицинских вузов, написанное ясно и просто. Излагая материал, авторы нередко жертвовали строгостью и точностью изложения, пытаясь разъяснить новые понятия "на пальцах" и не стремясь к максимальной полноте освещения вопроса. В книге много примеров, значительная часть которых дается с подробными решениями.</a:t>
            </a:r>
            <a:endParaRPr lang="ru-RU" dirty="0"/>
          </a:p>
        </p:txBody>
      </p:sp>
      <p:pic>
        <p:nvPicPr>
          <p:cNvPr id="2050" name="Picture 2"/>
          <p:cNvPicPr>
            <a:picLocks noChangeAspect="1" noChangeArrowheads="1"/>
          </p:cNvPicPr>
          <p:nvPr/>
        </p:nvPicPr>
        <p:blipFill>
          <a:blip r:embed="rId2"/>
          <a:srcRect/>
          <a:stretch>
            <a:fillRect/>
          </a:stretch>
        </p:blipFill>
        <p:spPr bwMode="auto">
          <a:xfrm>
            <a:off x="8666180" y="1643050"/>
            <a:ext cx="2786082" cy="4254608"/>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2314" y="500042"/>
            <a:ext cx="9601200" cy="823898"/>
          </a:xfrm>
        </p:spPr>
        <p:txBody>
          <a:bodyPr>
            <a:normAutofit fontScale="90000"/>
          </a:bodyPr>
          <a:lstStyle/>
          <a:p>
            <a:r>
              <a:rPr sz="2400" b="1" smtClean="0"/>
              <a:t>Медицинская информатика : учеб. </a:t>
            </a:r>
            <a:r>
              <a:rPr lang="ru-RU" sz="2400" b="1" dirty="0" smtClean="0"/>
              <a:t>Д</a:t>
            </a:r>
            <a:r>
              <a:rPr sz="2400" b="1" smtClean="0"/>
              <a:t>ля студ. </a:t>
            </a:r>
            <a:r>
              <a:rPr lang="ru-RU" sz="2400" b="1" dirty="0" smtClean="0"/>
              <a:t>У</a:t>
            </a:r>
            <a:r>
              <a:rPr sz="2400" b="1" smtClean="0"/>
              <a:t>чреждений высш. </a:t>
            </a:r>
            <a:r>
              <a:rPr lang="ru-RU" sz="2400" b="1" dirty="0" smtClean="0"/>
              <a:t>О</a:t>
            </a:r>
            <a:r>
              <a:rPr sz="2400" b="1" smtClean="0"/>
              <a:t>бразования / Б. А. Клбринский, Т. В. Зарубина. </a:t>
            </a:r>
            <a:r>
              <a:rPr lang="ru-RU" sz="2400" b="1" dirty="0" smtClean="0"/>
              <a:t>–</a:t>
            </a:r>
            <a:r>
              <a:rPr sz="2400" b="1" smtClean="0"/>
              <a:t> 5 </a:t>
            </a:r>
            <a:r>
              <a:rPr lang="ru-RU" sz="2400" b="1" dirty="0" smtClean="0"/>
              <a:t>–</a:t>
            </a:r>
            <a:r>
              <a:rPr sz="2400" b="1" smtClean="0"/>
              <a:t> е изд., стер. </a:t>
            </a:r>
            <a:r>
              <a:rPr lang="ru-RU" sz="2400" b="1" dirty="0" smtClean="0"/>
              <a:t>–</a:t>
            </a:r>
            <a:r>
              <a:rPr sz="2400" b="1" smtClean="0"/>
              <a:t> М. : Изд. центр "Академия", 2015. </a:t>
            </a:r>
            <a:r>
              <a:rPr lang="ru-RU" sz="2400" b="1" dirty="0" smtClean="0"/>
              <a:t>–</a:t>
            </a:r>
            <a:r>
              <a:rPr sz="2400" b="1" smtClean="0"/>
              <a:t> 192 с.  </a:t>
            </a:r>
            <a:endParaRPr lang="ru-RU" sz="2400" b="1" dirty="0"/>
          </a:p>
        </p:txBody>
      </p:sp>
      <p:sp>
        <p:nvSpPr>
          <p:cNvPr id="3" name="Содержимое 2"/>
          <p:cNvSpPr>
            <a:spLocks noGrp="1"/>
          </p:cNvSpPr>
          <p:nvPr>
            <p:ph idx="1"/>
          </p:nvPr>
        </p:nvSpPr>
        <p:spPr>
          <a:xfrm>
            <a:off x="808000" y="1857364"/>
            <a:ext cx="7215238" cy="4214842"/>
          </a:xfrm>
        </p:spPr>
        <p:txBody>
          <a:bodyPr>
            <a:normAutofit/>
          </a:bodyPr>
          <a:lstStyle/>
          <a:p>
            <a:pPr>
              <a:buNone/>
            </a:pPr>
            <a:r>
              <a:rPr smtClean="0"/>
              <a:t>   Приведены сведения об использовании стандартных прикладных программных средств для решения медицинских задач. Изложены основные понятия медицинских информационных систем. Показаны возможности медицинской информатики, нацеленные на поддержку деятельности практикующего врача. Описаны системы поддержки электронного документооборота и принятия лечебно-диагностических и организационных решений. </a:t>
            </a:r>
            <a:br>
              <a:rPr smtClean="0"/>
            </a:br>
            <a:r>
              <a:rPr smtClean="0"/>
              <a:t>Для студентов высших медицинских учебных заведений.</a:t>
            </a:r>
          </a:p>
          <a:p>
            <a:pPr>
              <a:buNone/>
            </a:pPr>
            <a:endParaRPr lang="ru-RU" dirty="0"/>
          </a:p>
        </p:txBody>
      </p:sp>
      <p:pic>
        <p:nvPicPr>
          <p:cNvPr id="3074" name="Picture 2"/>
          <p:cNvPicPr>
            <a:picLocks noChangeAspect="1" noChangeArrowheads="1"/>
          </p:cNvPicPr>
          <p:nvPr/>
        </p:nvPicPr>
        <p:blipFill>
          <a:blip r:embed="rId2"/>
          <a:srcRect/>
          <a:stretch>
            <a:fillRect/>
          </a:stretch>
        </p:blipFill>
        <p:spPr bwMode="auto">
          <a:xfrm>
            <a:off x="8737618" y="1785926"/>
            <a:ext cx="2786082" cy="4290225"/>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2314" y="571480"/>
            <a:ext cx="9601200" cy="895336"/>
          </a:xfrm>
        </p:spPr>
        <p:txBody>
          <a:bodyPr>
            <a:noAutofit/>
          </a:bodyPr>
          <a:lstStyle/>
          <a:p>
            <a:r>
              <a:rPr lang="ru-RU" sz="2400" b="1" dirty="0" smtClean="0"/>
              <a:t>Б</a:t>
            </a:r>
            <a:r>
              <a:rPr sz="2400" b="1" smtClean="0"/>
              <a:t>иологическая химия. </a:t>
            </a:r>
            <a:r>
              <a:rPr lang="ru-RU" sz="2400" b="1" dirty="0" smtClean="0"/>
              <a:t>Б</a:t>
            </a:r>
            <a:r>
              <a:rPr sz="2400" b="1" smtClean="0"/>
              <a:t>иохимия полости рта : учебник /               Т. П. Вавилова, А. Е. Медведев. </a:t>
            </a:r>
            <a:r>
              <a:rPr lang="ru-RU" sz="2400" b="1" dirty="0" smtClean="0"/>
              <a:t>–</a:t>
            </a:r>
            <a:r>
              <a:rPr sz="2400" b="1" smtClean="0"/>
              <a:t> М. : ГЭОТАР </a:t>
            </a:r>
            <a:r>
              <a:rPr lang="ru-RU" sz="2400" b="1" dirty="0" smtClean="0"/>
              <a:t>–</a:t>
            </a:r>
            <a:r>
              <a:rPr sz="2400" b="1" smtClean="0"/>
              <a:t> Медиа, 2014. </a:t>
            </a:r>
            <a:r>
              <a:rPr lang="ru-RU" sz="2400" b="1" dirty="0" smtClean="0"/>
              <a:t>–</a:t>
            </a:r>
            <a:r>
              <a:rPr sz="2400" b="1" smtClean="0"/>
              <a:t> 560 с. : ил. </a:t>
            </a:r>
            <a:endParaRPr lang="ru-RU" sz="2400" b="1" dirty="0"/>
          </a:p>
        </p:txBody>
      </p:sp>
      <p:sp>
        <p:nvSpPr>
          <p:cNvPr id="3" name="Содержимое 2"/>
          <p:cNvSpPr>
            <a:spLocks noGrp="1"/>
          </p:cNvSpPr>
          <p:nvPr>
            <p:ph idx="1"/>
          </p:nvPr>
        </p:nvSpPr>
        <p:spPr>
          <a:xfrm>
            <a:off x="736562" y="1714488"/>
            <a:ext cx="7358114" cy="4643470"/>
          </a:xfrm>
        </p:spPr>
        <p:txBody>
          <a:bodyPr>
            <a:normAutofit fontScale="92500" lnSpcReduction="20000"/>
          </a:bodyPr>
          <a:lstStyle/>
          <a:p>
            <a:pPr>
              <a:buNone/>
            </a:pPr>
            <a:r>
              <a:rPr smtClean="0"/>
              <a:t>    </a:t>
            </a:r>
            <a:r>
              <a:rPr sz="2200" smtClean="0"/>
              <a:t>Учебник подготовлен в соответствии с федеральным государственным образовательным стандартом третьего поколения. При его написании был использован многолетний опыт чтения лекционного курса по общей биохимии и биохимии тканей и жидкостей полости рта студентам Московского государственного медико-стоматологического университета им.А.И. Евдокимова.</a:t>
            </a:r>
            <a:br>
              <a:rPr sz="2200" smtClean="0"/>
            </a:br>
            <a:r>
              <a:rPr sz="2200" smtClean="0"/>
              <a:t>Изложенный в учебнике материал отражает основные достижения в области биохимии, опубликованные в монографиях и периодической литературе последних лет как отечественных, так и зарубежных авторов.</a:t>
            </a:r>
            <a:br>
              <a:rPr sz="2200" smtClean="0"/>
            </a:br>
            <a:r>
              <a:rPr sz="2200" smtClean="0"/>
              <a:t>Книга позволяет получить необходимые представления о смежных разделах медицинских наук, в том числе и стоматологии, в которых успешно используются биохимические подходы и методы.</a:t>
            </a:r>
            <a:br>
              <a:rPr sz="2200" smtClean="0"/>
            </a:br>
            <a:r>
              <a:rPr sz="2200" smtClean="0"/>
              <a:t>Учебник предназначен студентам стоматологического и лечебного факультетов медицинских вузов, а также ординаторам и аспирантам.</a:t>
            </a:r>
            <a:r>
              <a:rPr smtClean="0"/>
              <a:t/>
            </a:r>
            <a:br>
              <a:rPr smtClean="0"/>
            </a:br>
            <a:r>
              <a:rPr smtClean="0"/>
              <a:t/>
            </a:r>
            <a:br>
              <a:rPr smtClean="0"/>
            </a:br>
            <a:endParaRPr lang="ru-RU" dirty="0"/>
          </a:p>
        </p:txBody>
      </p:sp>
      <p:pic>
        <p:nvPicPr>
          <p:cNvPr id="4098" name="Picture 2"/>
          <p:cNvPicPr>
            <a:picLocks noChangeAspect="1" noChangeArrowheads="1"/>
          </p:cNvPicPr>
          <p:nvPr/>
        </p:nvPicPr>
        <p:blipFill>
          <a:blip r:embed="rId2"/>
          <a:srcRect/>
          <a:stretch>
            <a:fillRect/>
          </a:stretch>
        </p:blipFill>
        <p:spPr bwMode="auto">
          <a:xfrm>
            <a:off x="8594742" y="1857364"/>
            <a:ext cx="2786082" cy="4053624"/>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9438" y="428604"/>
            <a:ext cx="10172738" cy="1104920"/>
          </a:xfrm>
        </p:spPr>
        <p:txBody>
          <a:bodyPr>
            <a:normAutofit/>
          </a:bodyPr>
          <a:lstStyle/>
          <a:p>
            <a:r>
              <a:rPr sz="2400" b="1" smtClean="0"/>
              <a:t>Биохимия : учебник / под ред. Е. С. Северина. </a:t>
            </a:r>
            <a:r>
              <a:rPr lang="ru-RU" sz="2400" b="1" dirty="0" smtClean="0"/>
              <a:t>–</a:t>
            </a:r>
            <a:r>
              <a:rPr sz="2400" b="1" smtClean="0"/>
              <a:t> 5 </a:t>
            </a:r>
            <a:r>
              <a:rPr lang="ru-RU" sz="2400" b="1" dirty="0" smtClean="0"/>
              <a:t>–</a:t>
            </a:r>
            <a:r>
              <a:rPr sz="2400" b="1" smtClean="0"/>
              <a:t> е изд., испр. и доп. </a:t>
            </a:r>
            <a:r>
              <a:rPr lang="ru-RU" sz="2400" b="1" dirty="0" smtClean="0"/>
              <a:t>–</a:t>
            </a:r>
            <a:r>
              <a:rPr sz="2400" b="1" smtClean="0"/>
              <a:t> М. : ГЭОТАР </a:t>
            </a:r>
            <a:r>
              <a:rPr lang="ru-RU" sz="2400" b="1" dirty="0" smtClean="0"/>
              <a:t>–</a:t>
            </a:r>
            <a:r>
              <a:rPr sz="2400" b="1" smtClean="0"/>
              <a:t> Медиа, 2015. 768 с. : ил.</a:t>
            </a:r>
            <a:endParaRPr lang="ru-RU" sz="2400" b="1" dirty="0"/>
          </a:p>
        </p:txBody>
      </p:sp>
      <p:sp>
        <p:nvSpPr>
          <p:cNvPr id="3" name="Содержимое 2"/>
          <p:cNvSpPr>
            <a:spLocks noGrp="1"/>
          </p:cNvSpPr>
          <p:nvPr>
            <p:ph idx="1"/>
          </p:nvPr>
        </p:nvSpPr>
        <p:spPr>
          <a:xfrm>
            <a:off x="665124" y="1928802"/>
            <a:ext cx="7072362" cy="4286280"/>
          </a:xfrm>
        </p:spPr>
        <p:txBody>
          <a:bodyPr>
            <a:normAutofit/>
          </a:bodyPr>
          <a:lstStyle/>
          <a:p>
            <a:pPr>
              <a:buNone/>
            </a:pPr>
            <a:r>
              <a:rPr smtClean="0"/>
              <a:t>    В учебнике рассмотрены основные положения классической биохимии. Приведены сведения о структуре и свойствах биомолекул, биоэнергетике, молекулярных основах физиологических функций человека. Рассмотрены биохимические особенности важнейших органов и тканей. Изложены современные представления о молекулярных основах нарушений при ряде патологических состояний и болезней. Учебник предназначен для студентов медицинских вузов, аспирантов.</a:t>
            </a:r>
            <a:endParaRPr lang="ru-RU" dirty="0"/>
          </a:p>
        </p:txBody>
      </p:sp>
      <p:pic>
        <p:nvPicPr>
          <p:cNvPr id="5122" name="Picture 2"/>
          <p:cNvPicPr>
            <a:picLocks noChangeAspect="1" noChangeArrowheads="1"/>
          </p:cNvPicPr>
          <p:nvPr/>
        </p:nvPicPr>
        <p:blipFill>
          <a:blip r:embed="rId2"/>
          <a:srcRect/>
          <a:stretch>
            <a:fillRect/>
          </a:stretch>
        </p:blipFill>
        <p:spPr bwMode="auto">
          <a:xfrm>
            <a:off x="8308990" y="1857364"/>
            <a:ext cx="3124200" cy="3971925"/>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8000" y="142852"/>
            <a:ext cx="10644262" cy="928694"/>
          </a:xfrm>
        </p:spPr>
        <p:txBody>
          <a:bodyPr>
            <a:normAutofit/>
          </a:bodyPr>
          <a:lstStyle/>
          <a:p>
            <a:r>
              <a:rPr lang="ru-RU" sz="2400" b="1" dirty="0" smtClean="0"/>
              <a:t>Г</a:t>
            </a:r>
            <a:r>
              <a:rPr sz="2400" b="1" smtClean="0"/>
              <a:t>истология, цитология и эмбриология : атлас : учеб. пособие / В. Л. Быков, С. И. Юшканцева. </a:t>
            </a:r>
            <a:r>
              <a:rPr lang="ru-RU" sz="2400" b="1" dirty="0" smtClean="0"/>
              <a:t>–</a:t>
            </a:r>
            <a:r>
              <a:rPr sz="2400" b="1" smtClean="0"/>
              <a:t> М. : ГЭОТАР </a:t>
            </a:r>
            <a:r>
              <a:rPr lang="ru-RU" sz="2400" b="1" dirty="0" smtClean="0"/>
              <a:t>–</a:t>
            </a:r>
            <a:r>
              <a:rPr sz="2400" b="1" smtClean="0"/>
              <a:t> Медиа, 2015. </a:t>
            </a:r>
            <a:r>
              <a:rPr lang="ru-RU" sz="2400" b="1" dirty="0" smtClean="0"/>
              <a:t>–</a:t>
            </a:r>
            <a:r>
              <a:rPr sz="2400" b="1" smtClean="0"/>
              <a:t> 296 с. : ил.</a:t>
            </a:r>
            <a:endParaRPr lang="ru-RU" sz="2400" b="1" dirty="0"/>
          </a:p>
        </p:txBody>
      </p:sp>
      <p:sp>
        <p:nvSpPr>
          <p:cNvPr id="3" name="Содержимое 2"/>
          <p:cNvSpPr>
            <a:spLocks noGrp="1"/>
          </p:cNvSpPr>
          <p:nvPr>
            <p:ph idx="1"/>
          </p:nvPr>
        </p:nvSpPr>
        <p:spPr>
          <a:xfrm>
            <a:off x="593686" y="1142984"/>
            <a:ext cx="7500990" cy="4786346"/>
          </a:xfrm>
        </p:spPr>
        <p:txBody>
          <a:bodyPr>
            <a:noAutofit/>
          </a:bodyPr>
          <a:lstStyle/>
          <a:p>
            <a:pPr>
              <a:buNone/>
            </a:pPr>
            <a:r>
              <a:rPr smtClean="0"/>
              <a:t>    Целью атласа является помощь студентам в практическом освоении материала лабораторных занятий при изучении курса гистологии, цитологии и эмбриологии. Основу атласа составляют оригинальные рисунки с гистологических препаратов, отражающих основные разделы стандартного курса по предмету. Они дополнены рядом рисунков с электронно-микроскопических фотографий и схемами. Для удобства пользования атласом все его разделы содержат краткие систематизированные учебные тексты, которые не только дают пояснения к иллюстрациям, но и углубляют их восприятие, раскрывая роль и значение отдельных представленных структурных деталей. Авторы рисунков и текста - профессиональные гистологи, имеющие многолетний опыт преподавания. </a:t>
            </a:r>
            <a:br>
              <a:rPr smtClean="0"/>
            </a:br>
            <a:r>
              <a:rPr smtClean="0"/>
              <a:t>Атлас предназначен студентам медицинских, биологических и ветеринарных вузов. Он может быть полезен аспирантам, преподавателям и врачам различных специальностей в качестве учебного пособия.</a:t>
            </a:r>
            <a:endParaRPr lang="ru-RU" dirty="0"/>
          </a:p>
        </p:txBody>
      </p:sp>
      <p:pic>
        <p:nvPicPr>
          <p:cNvPr id="6146" name="Picture 2"/>
          <p:cNvPicPr>
            <a:picLocks noChangeAspect="1" noChangeArrowheads="1"/>
          </p:cNvPicPr>
          <p:nvPr/>
        </p:nvPicPr>
        <p:blipFill>
          <a:blip r:embed="rId2"/>
          <a:srcRect/>
          <a:stretch>
            <a:fillRect/>
          </a:stretch>
        </p:blipFill>
        <p:spPr bwMode="auto">
          <a:xfrm>
            <a:off x="8451866" y="1785926"/>
            <a:ext cx="3000396" cy="4317312"/>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348059-blackangel.jpg"/>
          <p:cNvPicPr>
            <a:picLocks noGrp="1" noChangeAspect="1"/>
          </p:cNvPicPr>
          <p:nvPr>
            <p:ph type="pic" idx="1"/>
          </p:nvPr>
        </p:nvPicPr>
        <p:blipFill>
          <a:blip r:embed="rId2" cstate="print"/>
          <a:srcRect l="16748" r="3737"/>
          <a:stretch>
            <a:fillRect/>
          </a:stretch>
        </p:blipFill>
        <p:spPr>
          <a:xfrm>
            <a:off x="5308594" y="857232"/>
            <a:ext cx="6204624" cy="5200650"/>
          </a:xfrm>
          <a:prstGeom prst="rect">
            <a:avLst/>
          </a:prstGeom>
          <a:ln>
            <a:noFill/>
          </a:ln>
          <a:effectLst>
            <a:softEdge rad="112500"/>
          </a:effectLst>
        </p:spPr>
      </p:pic>
      <p:sp>
        <p:nvSpPr>
          <p:cNvPr id="6" name="Текст 5"/>
          <p:cNvSpPr>
            <a:spLocks noGrp="1"/>
          </p:cNvSpPr>
          <p:nvPr>
            <p:ph type="body" sz="half" idx="2"/>
          </p:nvPr>
        </p:nvSpPr>
        <p:spPr>
          <a:xfrm>
            <a:off x="379372" y="4929198"/>
            <a:ext cx="3929090" cy="1428760"/>
          </a:xfrm>
        </p:spPr>
        <p:txBody>
          <a:bodyPr>
            <a:normAutofit/>
          </a:bodyPr>
          <a:lstStyle/>
          <a:p>
            <a:r>
              <a:rPr lang="ru-RU" sz="1800" dirty="0" smtClean="0"/>
              <a:t>В</a:t>
            </a:r>
            <a:r>
              <a:rPr sz="1800" smtClean="0"/>
              <a:t>ыставку для вас подготовили: Кухарчук М. Л., Ракова Л. Л.</a:t>
            </a:r>
            <a:endParaRPr lang="ru-RU" sz="18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0876" y="928670"/>
            <a:ext cx="9787006" cy="928694"/>
          </a:xfrm>
        </p:spPr>
        <p:txBody>
          <a:bodyPr>
            <a:normAutofit fontScale="90000"/>
          </a:bodyPr>
          <a:lstStyle/>
          <a:p>
            <a:r>
              <a:rPr sz="2700" b="1" smtClean="0"/>
              <a:t>Медицинские манипуляции: мультимедийный подход / Марк Стоунхэм, Джон Уэстбрук; пер. с англ. </a:t>
            </a:r>
            <a:r>
              <a:rPr lang="ru-RU" sz="2700" b="1" dirty="0" smtClean="0"/>
              <a:t>П</a:t>
            </a:r>
            <a:r>
              <a:rPr sz="2700" b="1" smtClean="0"/>
              <a:t>од ред. С. В. Гуляева. </a:t>
            </a:r>
            <a:r>
              <a:rPr lang="ru-RU" sz="2700" b="1" dirty="0" smtClean="0"/>
              <a:t>–</a:t>
            </a:r>
            <a:r>
              <a:rPr sz="2700" b="1" smtClean="0"/>
              <a:t> М. : ГЭОТАР- Медиа, 2011. </a:t>
            </a:r>
            <a:r>
              <a:rPr lang="ru-RU" sz="2700" b="1" dirty="0" smtClean="0"/>
              <a:t>–</a:t>
            </a:r>
            <a:r>
              <a:rPr sz="2700" b="1" smtClean="0"/>
              <a:t> 144 с.</a:t>
            </a:r>
            <a:r>
              <a:rPr smtClean="0"/>
              <a:t/>
            </a:r>
            <a:br>
              <a:rPr smtClean="0"/>
            </a:br>
            <a:endParaRPr lang="ru-RU" dirty="0"/>
          </a:p>
        </p:txBody>
      </p:sp>
      <p:sp>
        <p:nvSpPr>
          <p:cNvPr id="3" name="Содержимое 2"/>
          <p:cNvSpPr>
            <a:spLocks noGrp="1"/>
          </p:cNvSpPr>
          <p:nvPr>
            <p:ph idx="1"/>
          </p:nvPr>
        </p:nvSpPr>
        <p:spPr>
          <a:xfrm>
            <a:off x="736562" y="1857364"/>
            <a:ext cx="6786610" cy="4357718"/>
          </a:xfrm>
        </p:spPr>
        <p:txBody>
          <a:bodyPr>
            <a:normAutofit lnSpcReduction="10000"/>
          </a:bodyPr>
          <a:lstStyle/>
          <a:p>
            <a:pPr>
              <a:buNone/>
            </a:pPr>
            <a:r>
              <a:rPr smtClean="0"/>
              <a:t>    Этот </a:t>
            </a:r>
            <a:r>
              <a:rPr b="1" smtClean="0"/>
              <a:t>мультимедийный комплект из DVD и книги </a:t>
            </a:r>
            <a:r>
              <a:rPr smtClean="0"/>
              <a:t>поможет овладеть важнейшими инвазивными медицинскими манипуляциями. В представленных материалах освещаются анатомические, патофизиологические и клинические аспекты вмешательств; особый акцент сделан на вопросах безопасности выполнения процедур. Изучение техники выполнения инвазивных процедур в сочетании с просмотром видео позволит сформировать четкое представление о выполнении той или иной манипуляции. Кроме того, представленные материалы закладывают прочную основу, включающую знание основных принципов асептики и антисептики, пре-медикации и местного обезболивания. Руководство будет интересно как студентам-медикам и начинающим врачам, так и специалистам.</a:t>
            </a:r>
            <a:endParaRPr lang="ru-RU" dirty="0"/>
          </a:p>
        </p:txBody>
      </p:sp>
      <p:pic>
        <p:nvPicPr>
          <p:cNvPr id="5122" name="Picture 2"/>
          <p:cNvPicPr>
            <a:picLocks noChangeAspect="1" noChangeArrowheads="1"/>
          </p:cNvPicPr>
          <p:nvPr/>
        </p:nvPicPr>
        <p:blipFill>
          <a:blip r:embed="rId2"/>
          <a:srcRect/>
          <a:stretch>
            <a:fillRect/>
          </a:stretch>
        </p:blipFill>
        <p:spPr bwMode="auto">
          <a:xfrm>
            <a:off x="8237552" y="1571612"/>
            <a:ext cx="2714644" cy="4147756"/>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8000" y="500042"/>
            <a:ext cx="9572658" cy="785818"/>
          </a:xfrm>
        </p:spPr>
        <p:txBody>
          <a:bodyPr>
            <a:normAutofit/>
          </a:bodyPr>
          <a:lstStyle/>
          <a:p>
            <a:r>
              <a:rPr sz="2400" b="1" smtClean="0"/>
              <a:t>Детская хирургия : учебник / под ред. Ю. Ф. Исакова, А. Ю. Разумовского. </a:t>
            </a:r>
            <a:r>
              <a:rPr lang="ru-RU" sz="2400" b="1" dirty="0" smtClean="0"/>
              <a:t>–</a:t>
            </a:r>
            <a:r>
              <a:rPr sz="2400" b="1" smtClean="0"/>
              <a:t> М. : ГЭОТАР-Медиа, 2014. </a:t>
            </a:r>
            <a:r>
              <a:rPr lang="ru-RU" sz="2400" b="1" dirty="0" smtClean="0"/>
              <a:t>–</a:t>
            </a:r>
            <a:r>
              <a:rPr sz="2400" b="1" smtClean="0"/>
              <a:t> 1040 с. : </a:t>
            </a:r>
            <a:r>
              <a:rPr sz="2400" smtClean="0"/>
              <a:t>ил.</a:t>
            </a:r>
            <a:endParaRPr lang="ru-RU" sz="2400" dirty="0"/>
          </a:p>
        </p:txBody>
      </p:sp>
      <p:sp>
        <p:nvSpPr>
          <p:cNvPr id="3" name="Содержимое 2"/>
          <p:cNvSpPr>
            <a:spLocks noGrp="1"/>
          </p:cNvSpPr>
          <p:nvPr>
            <p:ph idx="1"/>
          </p:nvPr>
        </p:nvSpPr>
        <p:spPr>
          <a:xfrm>
            <a:off x="879438" y="1500174"/>
            <a:ext cx="6929486" cy="4519626"/>
          </a:xfrm>
        </p:spPr>
        <p:txBody>
          <a:bodyPr/>
          <a:lstStyle/>
          <a:p>
            <a:pPr>
              <a:buNone/>
            </a:pPr>
            <a:r>
              <a:rPr smtClean="0"/>
              <a:t>   Учебник написан с учетом значтельных успехов в современной детской хирургии, включая новейшие методы визуализации патологических процессов различных органов ребенка и широкое внедрение в клиническую практику малоинвазивных методов оперативного лечения. </a:t>
            </a:r>
          </a:p>
          <a:p>
            <a:pPr>
              <a:buNone/>
            </a:pPr>
            <a:r>
              <a:rPr smtClean="0"/>
              <a:t>   Учебник прекрасно иллюстрирован оригинальными рисунками, фотографиями, рентгено- и томограммами, видеоматериалами.</a:t>
            </a:r>
          </a:p>
          <a:p>
            <a:pPr>
              <a:buNone/>
            </a:pPr>
            <a:r>
              <a:rPr lang="ru-RU" dirty="0" smtClean="0"/>
              <a:t>    П</a:t>
            </a:r>
            <a:r>
              <a:rPr smtClean="0"/>
              <a:t>редназначен для студентов педиатрических и лечебных факультетов медицинских вузов, может быть полезен детским хирургам и хирургам общего профиля, врачам смежных специальностей.</a:t>
            </a:r>
          </a:p>
          <a:p>
            <a:pPr>
              <a:buNone/>
            </a:pPr>
            <a:endParaRPr lang="ru-RU" dirty="0"/>
          </a:p>
        </p:txBody>
      </p:sp>
      <p:pic>
        <p:nvPicPr>
          <p:cNvPr id="8194" name="Picture 2"/>
          <p:cNvPicPr>
            <a:picLocks noChangeAspect="1" noChangeArrowheads="1"/>
          </p:cNvPicPr>
          <p:nvPr/>
        </p:nvPicPr>
        <p:blipFill>
          <a:blip r:embed="rId2"/>
          <a:srcRect/>
          <a:stretch>
            <a:fillRect/>
          </a:stretch>
        </p:blipFill>
        <p:spPr bwMode="auto">
          <a:xfrm>
            <a:off x="8237552" y="1428736"/>
            <a:ext cx="3095366" cy="4366907"/>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3752" y="571480"/>
            <a:ext cx="9787006" cy="1104920"/>
          </a:xfrm>
        </p:spPr>
        <p:txBody>
          <a:bodyPr>
            <a:normAutofit fontScale="90000"/>
          </a:bodyPr>
          <a:lstStyle/>
          <a:p>
            <a:r>
              <a:rPr sz="2700" b="1" smtClean="0"/>
              <a:t>Амбулаторная хирургия детского возраста : учеб. </a:t>
            </a:r>
            <a:r>
              <a:rPr lang="ru-RU" sz="2700" b="1" dirty="0" smtClean="0"/>
              <a:t>П</a:t>
            </a:r>
            <a:r>
              <a:rPr sz="2700" b="1" smtClean="0"/>
              <a:t>особие / В. В. Леванович, Н. Г. Комиссаров. </a:t>
            </a:r>
            <a:r>
              <a:rPr lang="ru-RU" sz="2700" b="1" dirty="0" smtClean="0"/>
              <a:t>–</a:t>
            </a:r>
            <a:r>
              <a:rPr sz="2700" b="1" smtClean="0"/>
              <a:t> М. : ГЭОТАР </a:t>
            </a:r>
            <a:r>
              <a:rPr lang="ru-RU" sz="2700" b="1" dirty="0" smtClean="0"/>
              <a:t>–</a:t>
            </a:r>
            <a:r>
              <a:rPr sz="2700" b="1" smtClean="0"/>
              <a:t> Медиа, 2014. </a:t>
            </a:r>
            <a:r>
              <a:rPr lang="ru-RU" sz="2700" b="1" dirty="0" smtClean="0"/>
              <a:t>–</a:t>
            </a:r>
            <a:r>
              <a:rPr sz="2700" b="1" smtClean="0"/>
              <a:t> 144 с. : ил.</a:t>
            </a:r>
            <a:r>
              <a:rPr smtClean="0"/>
              <a:t/>
            </a:r>
            <a:br>
              <a:rPr smtClean="0"/>
            </a:br>
            <a:endParaRPr lang="ru-RU" dirty="0"/>
          </a:p>
        </p:txBody>
      </p:sp>
      <p:sp>
        <p:nvSpPr>
          <p:cNvPr id="3" name="Содержимое 2"/>
          <p:cNvSpPr>
            <a:spLocks noGrp="1"/>
          </p:cNvSpPr>
          <p:nvPr>
            <p:ph idx="1"/>
          </p:nvPr>
        </p:nvSpPr>
        <p:spPr>
          <a:xfrm>
            <a:off x="950876" y="1500174"/>
            <a:ext cx="6643734" cy="4519626"/>
          </a:xfrm>
        </p:spPr>
        <p:txBody>
          <a:bodyPr>
            <a:normAutofit fontScale="92500" lnSpcReduction="10000"/>
          </a:bodyPr>
          <a:lstStyle/>
          <a:p>
            <a:pPr>
              <a:buNone/>
            </a:pPr>
            <a:r>
              <a:rPr smtClean="0"/>
              <a:t>    Учебное пособие посвящено амбулаторной хирургии детского возраста. Приведены основные сведения об особенностях хирургических заболеваний, повреждений костно-мышечной системы у детей. Изложены принципы диагностики и оказания лечебной помощи, которые входят в сферу деятельности детского хирурга поликлиники. </a:t>
            </a:r>
            <a:br>
              <a:rPr smtClean="0"/>
            </a:br>
            <a:endParaRPr smtClean="0"/>
          </a:p>
          <a:p>
            <a:pPr>
              <a:buNone/>
            </a:pPr>
            <a:r>
              <a:rPr smtClean="0"/>
              <a:t>     Особенностью пособия является систематизированное изложение учебного материала, адаптированного под программу подготовки выпускников медицинских вузов, обучающихся по специальности 31.05.02 "Педиатрия". Повышение эффективности усвоения материала достигается его алгоритмизацией и возможностью самоконтроля знаний (клинические задачи и тестовые задания с ответами). </a:t>
            </a:r>
          </a:p>
          <a:p>
            <a:pPr>
              <a:buNone/>
            </a:pPr>
            <a:endParaRPr lang="ru-RU" dirty="0"/>
          </a:p>
        </p:txBody>
      </p:sp>
      <p:pic>
        <p:nvPicPr>
          <p:cNvPr id="9218" name="Picture 2"/>
          <p:cNvPicPr>
            <a:picLocks noChangeAspect="1" noChangeArrowheads="1"/>
          </p:cNvPicPr>
          <p:nvPr/>
        </p:nvPicPr>
        <p:blipFill>
          <a:blip r:embed="rId2"/>
          <a:srcRect/>
          <a:stretch>
            <a:fillRect/>
          </a:stretch>
        </p:blipFill>
        <p:spPr bwMode="auto">
          <a:xfrm>
            <a:off x="8166114" y="1214422"/>
            <a:ext cx="3287839" cy="4640859"/>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0876" y="928670"/>
            <a:ext cx="9501254" cy="714380"/>
          </a:xfrm>
        </p:spPr>
        <p:txBody>
          <a:bodyPr>
            <a:noAutofit/>
          </a:bodyPr>
          <a:lstStyle/>
          <a:p>
            <a:r>
              <a:rPr sz="2400" b="1" smtClean="0"/>
              <a:t>Алгоритмы оказания неотложной помощи на догоспитальном этапе /Учебное пособие / Под. общей ред. проф. И.Н. Гаймоленко, проф. Т.Е. Белокриницкой.– Чита: РИЦ ЧГМА, 2015. - 102 с.</a:t>
            </a:r>
            <a:endParaRPr lang="ru-RU" sz="2400" b="1" dirty="0"/>
          </a:p>
        </p:txBody>
      </p:sp>
      <p:sp>
        <p:nvSpPr>
          <p:cNvPr id="3" name="Содержимое 2"/>
          <p:cNvSpPr>
            <a:spLocks noGrp="1"/>
          </p:cNvSpPr>
          <p:nvPr>
            <p:ph idx="1"/>
          </p:nvPr>
        </p:nvSpPr>
        <p:spPr>
          <a:xfrm>
            <a:off x="808000" y="1785926"/>
            <a:ext cx="6286510" cy="4572032"/>
          </a:xfrm>
        </p:spPr>
        <p:txBody>
          <a:bodyPr>
            <a:normAutofit/>
          </a:bodyPr>
          <a:lstStyle/>
          <a:p>
            <a:pPr>
              <a:buNone/>
            </a:pPr>
            <a:r>
              <a:rPr smtClean="0"/>
              <a:t>    Учебное пособие соответствует примерной учебной программе по дисциплине «государственная итоговая аттестация» для специальности «Педиатрия» в рамках ФГОС. Учебный материал адаптирован к образовательным технологиям с учетом специфики обучения на педиатрическом факультете; представлены алгоритмы оказания неотложной помощи на догоспитальном этапе в клинике внутренних, хирургических болезней, в акушерстве и гинекологии, педиатрии и детских инфекциях, неврологии. Учебное пособие предназначено для студентов, обучающихся по специальности «Педиатрия». </a:t>
            </a:r>
            <a:endParaRPr lang="ru-RU" dirty="0"/>
          </a:p>
        </p:txBody>
      </p:sp>
      <p:pic>
        <p:nvPicPr>
          <p:cNvPr id="7170" name="Picture 2"/>
          <p:cNvPicPr>
            <a:picLocks noChangeAspect="1" noChangeArrowheads="1"/>
          </p:cNvPicPr>
          <p:nvPr/>
        </p:nvPicPr>
        <p:blipFill>
          <a:blip r:embed="rId2"/>
          <a:srcRect/>
          <a:stretch>
            <a:fillRect/>
          </a:stretch>
        </p:blipFill>
        <p:spPr bwMode="auto">
          <a:xfrm>
            <a:off x="8099811" y="1566756"/>
            <a:ext cx="3209576" cy="4384492"/>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9438" y="500042"/>
            <a:ext cx="9644130" cy="1033482"/>
          </a:xfrm>
        </p:spPr>
        <p:txBody>
          <a:bodyPr>
            <a:noAutofit/>
          </a:bodyPr>
          <a:lstStyle/>
          <a:p>
            <a:r>
              <a:rPr sz="2400" b="1" smtClean="0"/>
              <a:t>Мироманов А.М., Миронова О.Б., Доржеев В.В., Куклина Е.Ю., Сизоненко В.А. Травматология и ортопедия: методические рекомендации. – Чита: РИЦ ЧГМА, 2015. – 70 с.</a:t>
            </a:r>
            <a:endParaRPr lang="ru-RU" sz="2400" b="1" dirty="0"/>
          </a:p>
        </p:txBody>
      </p:sp>
      <p:sp>
        <p:nvSpPr>
          <p:cNvPr id="3" name="Содержимое 2"/>
          <p:cNvSpPr>
            <a:spLocks noGrp="1"/>
          </p:cNvSpPr>
          <p:nvPr>
            <p:ph idx="1"/>
          </p:nvPr>
        </p:nvSpPr>
        <p:spPr>
          <a:xfrm>
            <a:off x="665124" y="1857364"/>
            <a:ext cx="7143800" cy="4643470"/>
          </a:xfrm>
        </p:spPr>
        <p:txBody>
          <a:bodyPr/>
          <a:lstStyle/>
          <a:p>
            <a:pPr>
              <a:buNone/>
            </a:pPr>
            <a:r>
              <a:rPr smtClean="0"/>
              <a:t>    Методические рекомендации составлены для оказания помощи студентам в освоении теоретического материала в рамках ФГОС ВПО по специальности 060103 Педиатрия (2010), что позволит быстрее и качественнее овладевать частными вопросами травматологии и ортопедии. </a:t>
            </a:r>
          </a:p>
          <a:p>
            <a:pPr>
              <a:buNone/>
            </a:pPr>
            <a:r>
              <a:rPr smtClean="0"/>
              <a:t>    Методические рекомендации к практическим занятиям по дисциплине «Травматология и ортопедия» предназначены для студентов, обучающихся по специальности «Педиатрия».</a:t>
            </a:r>
          </a:p>
          <a:p>
            <a:pPr>
              <a:buNone/>
            </a:pPr>
            <a:endParaRPr lang="ru-RU" dirty="0"/>
          </a:p>
        </p:txBody>
      </p:sp>
      <p:pic>
        <p:nvPicPr>
          <p:cNvPr id="6146" name="Picture 2"/>
          <p:cNvPicPr>
            <a:picLocks noChangeAspect="1" noChangeArrowheads="1"/>
          </p:cNvPicPr>
          <p:nvPr/>
        </p:nvPicPr>
        <p:blipFill>
          <a:blip r:embed="rId2"/>
          <a:srcRect/>
          <a:stretch>
            <a:fillRect/>
          </a:stretch>
        </p:blipFill>
        <p:spPr bwMode="auto">
          <a:xfrm>
            <a:off x="8308991" y="1588377"/>
            <a:ext cx="3214710" cy="4418674"/>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Шаблон «Акварель»_16:9">
  <a:themeElements>
    <a:clrScheme name="Шаблон «Акварель»_16: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Тема Office">
  <a:themeElements>
    <a:clrScheme name="Шаблон «Акварель»_16: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Шаблон «Акварель»_16: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Форма библиотеки документов</Display>
  <Edit>Форма библиотеки документов</Edit>
  <New>Форма библиотеки документов</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Это значение указывает на число сохранений и редакций. Программа отвечает за обновление этого значения после каждой редакции.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5433B3-C2C8-437B-8B31-46B0492B4A5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1CB7C02-44D3-4531-BE08-CD33167F3845}">
  <ds:schemaRefs>
    <ds:schemaRef ds:uri="http://schemas.microsoft.com/sharepoint/v3/contenttype/forms"/>
  </ds:schemaRefs>
</ds:datastoreItem>
</file>

<file path=customXml/itemProps3.xml><?xml version="1.0" encoding="utf-8"?>
<ds:datastoreItem xmlns:ds="http://schemas.openxmlformats.org/officeDocument/2006/customXml" ds:itemID="{2A61C974-27AC-4EBB-BF37-EEF69A12DD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Apex</Template>
  <TotalTime>1089</TotalTime>
  <Words>4209</Words>
  <Application>Microsoft Office PowerPoint</Application>
  <PresentationFormat>Произвольный</PresentationFormat>
  <Paragraphs>104</Paragraphs>
  <Slides>46</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46</vt:i4>
      </vt:variant>
    </vt:vector>
  </HeadingPairs>
  <TitlesOfParts>
    <vt:vector size="47" baseType="lpstr">
      <vt:lpstr>Шаблон «Акварель»_16:9</vt:lpstr>
      <vt:lpstr>Новинки учебного абонемента 2015</vt:lpstr>
      <vt:lpstr>Хирургические болезни </vt:lpstr>
      <vt:lpstr>Урология: учебник / под ред. П. В. Глыбочко, Ю. Г. Аляева. – 3-е изд., перераб. и доп. – М. : ГЭОТАР – Медиа, 2014. – 624 с. : ил.</vt:lpstr>
      <vt:lpstr>Хирургические болезни: учебник + CD. Черноусов А.Ф., Ветшев С.П., Егоров А.В. / Под ред. А.Ф. Черноусова. 2012. - 664 с.: ил.</vt:lpstr>
      <vt:lpstr>Медицинские манипуляции: мультимедийный подход / Марк Стоунхэм, Джон Уэстбрук; пер. с англ. Под ред. С. В. Гуляева. – М. : ГЭОТАР- Медиа, 2011. – 144 с. </vt:lpstr>
      <vt:lpstr>Детская хирургия : учебник / под ред. Ю. Ф. Исакова, А. Ю. Разумовского. – М. : ГЭОТАР-Медиа, 2014. – 1040 с. : ил.</vt:lpstr>
      <vt:lpstr>Амбулаторная хирургия детского возраста : учеб. Пособие / В. В. Леванович, Н. Г. Комиссаров. – М. : ГЭОТАР – Медиа, 2014. – 144 с. : ил. </vt:lpstr>
      <vt:lpstr>Алгоритмы оказания неотложной помощи на догоспитальном этапе /Учебное пособие / Под. общей ред. проф. И.Н. Гаймоленко, проф. Т.Е. Белокриницкой.– Чита: РИЦ ЧГМА, 2015. - 102 с.</vt:lpstr>
      <vt:lpstr>Мироманов А.М., Миронова О.Б., Доржеев В.В., Куклина Е.Ю., Сизоненко В.А. Травматология и ортопедия: методические рекомендации. – Чита: РИЦ ЧГМА, 2015. – 70 с.</vt:lpstr>
      <vt:lpstr>Медицина катастроф</vt:lpstr>
      <vt:lpstr>Медицина катастроф. Курс лекций : учеб. Пособие для мед. Вузов / И. П. Левчук, Н. В. Третьяков. – М. : ГЭОТАР – Медиа, 2015. – 240 с. : ил. </vt:lpstr>
      <vt:lpstr>Степанов А.В., Любин А.В., Малежик М.С., Перепелицын Н.И. Медицинское обеспечение гражданского населения в военное время: Учебное пособие.- Чита: РИЦ ЧГМА, 2015. – 93 с.</vt:lpstr>
      <vt:lpstr>Степанов А.В., Любин А.В., Малежик М.А., Перепелицин Н.И. Организация медицинского обеспечения при ликвидации чрезвычайных ситуаций: учебное пособие.– Чита: РИЦ ЧГМА, 2015. – 142 с.</vt:lpstr>
      <vt:lpstr>Педиатрия </vt:lpstr>
      <vt:lpstr>Поликлиническая и неотложная педиатрия : учеб. / под ред. А. С. Калмыковой. – М. : ГЭОТАР – Медиа, 2013. – 896 с. </vt:lpstr>
      <vt:lpstr>Педиатру на каждый день : справочник / Р. Р. Кильдиярова. – 9-е изд., испр. и доп. – М. : ГЭОТАР – Медиа, 2014. – 192 с. </vt:lpstr>
      <vt:lpstr>Терапия </vt:lpstr>
      <vt:lpstr>Поликлиническая терапия : учебник / под ред. И. Л. Давыдкина, Ю. В. Щукина. – М. : ГЭОТАР – Медия, 2013. – 688 с. : ил. </vt:lpstr>
      <vt:lpstr>Пропедевтика внутренних болезней (+ CD-ROM) : учебник. – 2 – е изд., доп. и перераб. / Н. А. Мухин, В. С. Моисеев – М. : ГЭОТАР – Медиа, 2014. – 848 с. : ил. </vt:lpstr>
      <vt:lpstr>Эндокринология : учебник. – 2 – е изд., перераб. и доп. – М. : ГЭОТАР – Медиа, 2014. – 432 с. : ил.</vt:lpstr>
      <vt:lpstr>Профессиональные болезни : учебник / Н. А. Мухин, В. В. Косарев, С. А. Бабанов, В. В. Фомин. – М. : ГЭОТАР – Медиа, 2013. – 496 с. : ил.</vt:lpstr>
      <vt:lpstr>Медицинская реабилитация : учебник / Г. Н. Пономаренко. – М. : ГЭОТАР – Медиа, 2014. – 360 с. : ил.</vt:lpstr>
      <vt:lpstr>Общий уход за больным в терапевтической клинике : учеб. Пос. / В. Н. Ослопов, О. В. Богоявленская. – 3 – е изд., испр. и доп. – М. : ГЭОТАР – Медиа, 2014. – 464 с. : ил.</vt:lpstr>
      <vt:lpstr>Стоматология </vt:lpstr>
      <vt:lpstr>Стоматология / Александров М.Т., Бажанов Н.Н., Медведев Ю.А., Платонова В.В., Сергеев Ю.Н. / Под ред. Н.Н. Бажанова. – 7 – е изд. – М.: ГЭОТАР – Медиа, 2008. 416 с.</vt:lpstr>
      <vt:lpstr>В учебнике полно и последовательно отражены научные и методологические принципы, заложенные в действующем Федеральном государственном образовательном стандарте высшего профессионального образования. Главы учебника дополнены современными сведениями по эндодонтическому лечению, реставрациям и методам обезболивания, информацией об использовании виртуально-реальных комплексов для формирования мануальных компетенций у будущих клиницистов, данными о стоматологическом инструментарии и об организации помощи населению. Обширный иллюстративный материал и вопросы для самопроверки позволят студентам закрепить полученные знания и подготовиться к экзамену.  </vt:lpstr>
      <vt:lpstr>Стоматология. Запись и ведение истории болезни. Руководство / под ред. Афанасьева В. В. - М.: ГЭОТАР-Медиа, 2014. - 160 с.</vt:lpstr>
      <vt:lpstr>Атлас по детской хирургической стоматологии и челюстно-лицевой хирургии : учебное пособие / Топольницкий О.З., Васильев А.Ю. - М.: ГЭОТАР-Медиа, 2011. — 264 с.: ил.  </vt:lpstr>
      <vt:lpstr>Основы врачебной косметологии:учеб.пособие / Ю. Ю. Дриноход. – Ростов н/Д : Феникс, 2013. – 348 с. : ил.</vt:lpstr>
      <vt:lpstr>В учебно-методическом пособии на современном уровне представлена информация об этиологии, патогенезе, клинике, диагностике и основных методах хирургического лечения неспецифических и специфических воспалительных процессов в полости рта, а также о возможных осложнениях общего и местного характера. Учебно-методическое пособие предназначено для студентов 3 и 4 курсов стоматологического факультета при освоении модуля «Хирургия полости рта» дисциплины Стоматология. </vt:lpstr>
      <vt:lpstr>Гуманитарные  и социально-экономические дисциплины</vt:lpstr>
      <vt:lpstr>История России с древнейших времен до наших дней: учебник / А. Н. Сахаров, А. Н. Боханов, В. А. Шестаков; под ред. А. Н. Сахарова. – Москва : Проспект, 2015. – 768 с. </vt:lpstr>
      <vt:lpstr>Правоведение. Медицинское право: учебник / под ред. чл. – корр. РАН, профессора Ю. Д. Сергеева. – М. : ООО “ Издательство ”Медицинское информационное агентство“, 2014. – 552 с. </vt:lpstr>
      <vt:lpstr>Психология и педагогика : учебник для академического бакалавриата / Л. Д. Столяренко, В. Е. Столяренко. – 4 – е изд., перераб. и доп. – М. : Издательство Юрайт, 2015. – 509 с. – Серия : Бакалавр. Академический курс.</vt:lpstr>
      <vt:lpstr>Латинский язык и основы медицинской терминологии. Учебник. – М.: ЗАО "Шико", 2015. – 448 с.: ил.</vt:lpstr>
      <vt:lpstr>Жиляева О.А., Башкуева Т.Д., Пенькова Н.А. Латинский язык. Анатомическая, клиническая и фармацевтическая терминология: учебно-справочное пособие/под редакцией О.А. Жиляевой. - 2-е изд., испр. и доп. - Чита: РИЦ ЧГМА, 2015 - 62 с.</vt:lpstr>
      <vt:lpstr>Соловьева Ю.Г., Башкуева Т.Д., Талдыкина Н.С., Пушкарёва Н.Г., Жиляева О.А. English Reading: учебное пособие/ Под редакцией Ю.Г. Соловьевой. – Чита: РИЦ ЧГМА, 2015 – 58 с.</vt:lpstr>
      <vt:lpstr>Математический, естественнонаучный цикл</vt:lpstr>
      <vt:lpstr>Сборник задач и упражнений по общей химии : учеб. Пособие для академического бакалавриата / С. А. Пузаков, В. А. Попков, А. А Филиппова. – 5 – е изд., перераб. и доп. – М. : Изд. Юрайт, 2015. – 255 с.</vt:lpstr>
      <vt:lpstr>Антонов, В. Ф. Физика и биофизика: учебник / В. Ф. Антонов, Е. К. Козлова, А. М. Черныш. - 2-е изд., испр. и доп. - М.: ГЭОТАР-Медиа, 2013. – 472 с.: ил.</vt:lpstr>
      <vt:lpstr>Математика для медицинских вузов : учеб. Пособие / В. В. Колесов, М. Н. Романов. – Ростов н/Д: Феникс, 2015. – 379 с.: ил.</vt:lpstr>
      <vt:lpstr>Медицинская информатика : учеб. Для студ. Учреждений высш. Образования / Б. А. Клбринский, Т. В. Зарубина. – 5 – е изд., стер. – М. : Изд. центр "Академия", 2015. – 192 с.  </vt:lpstr>
      <vt:lpstr>Биологическая химия. Биохимия полости рта : учебник /               Т. П. Вавилова, А. Е. Медведев. – М. : ГЭОТАР – Медиа, 2014. – 560 с. : ил. </vt:lpstr>
      <vt:lpstr>Биохимия : учебник / под ред. Е. С. Северина. – 5 – е изд., испр. и доп. – М. : ГЭОТАР – Медиа, 2015. 768 с. : ил.</vt:lpstr>
      <vt:lpstr>Гистология, цитология и эмбриология : атлас : учеб. пособие / В. Л. Быков, С. И. Юшканцева. – М. : ГЭОТАР – Медиа, 2015. – 296 с. : ил.</vt:lpstr>
      <vt:lpstr>Слайд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Макет заголовка</dc:title>
  <cp:lastModifiedBy>balabina3</cp:lastModifiedBy>
  <cp:revision>144</cp:revision>
  <dcterms:created xsi:type="dcterms:W3CDTF">2013-04-05T20:48:24Z</dcterms:created>
  <dcterms:modified xsi:type="dcterms:W3CDTF">2015-12-01T06:31:26Z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ies>
</file>